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media/image12.jpg" ContentType="image/png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58" r:id="rId4"/>
    <p:sldId id="280" r:id="rId5"/>
    <p:sldId id="264" r:id="rId6"/>
    <p:sldId id="259" r:id="rId7"/>
    <p:sldId id="275" r:id="rId8"/>
    <p:sldId id="260" r:id="rId9"/>
    <p:sldId id="269" r:id="rId10"/>
    <p:sldId id="261" r:id="rId11"/>
    <p:sldId id="263" r:id="rId12"/>
    <p:sldId id="278" r:id="rId13"/>
    <p:sldId id="281" r:id="rId14"/>
    <p:sldId id="286" r:id="rId15"/>
    <p:sldId id="289" r:id="rId16"/>
    <p:sldId id="292" r:id="rId17"/>
    <p:sldId id="287" r:id="rId18"/>
    <p:sldId id="288" r:id="rId19"/>
    <p:sldId id="282" r:id="rId20"/>
    <p:sldId id="283" r:id="rId21"/>
    <p:sldId id="284" r:id="rId22"/>
    <p:sldId id="293" r:id="rId23"/>
    <p:sldId id="294" r:id="rId24"/>
    <p:sldId id="295" r:id="rId25"/>
    <p:sldId id="285" r:id="rId2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FF99"/>
    <a:srgbClr val="99CCFF"/>
    <a:srgbClr val="FFFFCC"/>
    <a:srgbClr val="CCCCFF"/>
    <a:srgbClr val="99CCCC"/>
    <a:srgbClr val="66CC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9" autoAdjust="0"/>
    <p:restoredTop sz="94790" autoAdjust="0"/>
  </p:normalViewPr>
  <p:slideViewPr>
    <p:cSldViewPr snapToGrid="0">
      <p:cViewPr varScale="1">
        <p:scale>
          <a:sx n="94" d="100"/>
          <a:sy n="94" d="100"/>
        </p:scale>
        <p:origin x="232" y="7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8B71D2-2E16-4B63-B3C5-C96A1474EFF0}" type="datetimeFigureOut">
              <a:rPr lang="ko-KR" altLang="en-US" smtClean="0"/>
              <a:t>2024. 5. 30.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63FABC-8D33-4EA6-A6F5-FD5FBFB1AF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02792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store.steampowered.com/app/970800/Short_Circuit_VR/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kess.kedi.re.kr/mobile/kessTheme/zipyoDetail?menuCd=030201&amp;cd=929&amp;survSeq=0000&amp;itemCode=03&amp;menuId=m_02_03_01&amp;uppCd1=030201&amp;uppCd2=&amp;flag=&amp;tab=table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혼합현실 기반 실감형 전기 회로 실험 콘텐츠를 제작한 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XRC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입니다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. 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콘텐츠소개를 시작하겠습니다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. </a:t>
            </a:r>
            <a:endParaRPr lang="ko-KR" altLang="ko-KR" sz="18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63FABC-8D33-4EA6-A6F5-FD5FBFB1AFC2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90984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기대효과입니다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63FABC-8D33-4EA6-A6F5-FD5FBFB1AFC2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33366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 latinLnBrk="1"/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가상의 객체로 실습을 진행하는 만큼 학생들이 다칠 가능성이 줄어듭니다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또한 각 부품의 전압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전류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저항의 값을 별도의 장비 없이 즉시 확인할 수 있기 때문에 편리합니다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실제 부품과 달리 개수에 제한이 없고 프로그램이기 때문에 기능 혹은 다른 </a:t>
            </a:r>
            <a:r>
              <a:rPr lang="ko-KR" altLang="ko-KR" sz="1800" kern="100" dirty="0" err="1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실험등을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추가할 수 있습니다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63FABC-8D33-4EA6-A6F5-FD5FBFB1AFC2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44326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이상으로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, XRC</a:t>
            </a:r>
            <a:r>
              <a:rPr lang="ko-KR" altLang="en-US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였습니다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r>
              <a:rPr lang="ko-KR" altLang="en-US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감사합니다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63FABC-8D33-4EA6-A6F5-FD5FBFB1AFC2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20294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기대효과입니다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63FABC-8D33-4EA6-A6F5-FD5FBFB1AFC2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73039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출처 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:  </a:t>
            </a:r>
            <a:r>
              <a:rPr lang="en-US" altLang="ko-KR" dirty="0">
                <a:hlinkClick r:id="rId3"/>
              </a:rPr>
              <a:t>Short Circuit VR on Steam (steampowered.com)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063FABC-8D33-4EA6-A6F5-FD5FBFB1AFC2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050392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출처 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:  </a:t>
            </a:r>
            <a:r>
              <a:rPr lang="ko-KR" altLang="en-US" dirty="0">
                <a:hlinkClick r:id="rId3"/>
              </a:rPr>
              <a:t>교육통계서비스 </a:t>
            </a:r>
            <a:r>
              <a:rPr lang="en-US" altLang="ko-KR" dirty="0">
                <a:hlinkClick r:id="rId3"/>
              </a:rPr>
              <a:t>(kedi.re.kr)</a:t>
            </a:r>
            <a:r>
              <a:rPr lang="en-US" altLang="ko-KR" dirty="0"/>
              <a:t> </a:t>
            </a:r>
            <a:r>
              <a:rPr lang="ko-KR" altLang="en-US" dirty="0"/>
              <a:t>및 </a:t>
            </a:r>
            <a:r>
              <a:rPr lang="en-US" altLang="ko-KR"/>
              <a:t>Wiki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063FABC-8D33-4EA6-A6F5-FD5FBFB1AFC2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489327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기대효과입니다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63FABC-8D33-4EA6-A6F5-FD5FBFB1AFC2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85247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기대효과입니다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63FABC-8D33-4EA6-A6F5-FD5FBFB1AFC2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60007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기대효과입니다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63FABC-8D33-4EA6-A6F5-FD5FBFB1AFC2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81635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기대효과입니다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63FABC-8D33-4EA6-A6F5-FD5FBFB1AFC2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11565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목차입니다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. 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프로젝트 주제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프로젝트 구조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시나리오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기대효과의 순서로 </a:t>
            </a:r>
            <a:r>
              <a:rPr lang="ko-KR" altLang="ko-KR" sz="1800" kern="100" dirty="0" err="1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설명드리겠습니다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63FABC-8D33-4EA6-A6F5-FD5FBFB1AFC2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244765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기대효과입니다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63FABC-8D33-4EA6-A6F5-FD5FBFB1AFC2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886045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기대효과입니다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63FABC-8D33-4EA6-A6F5-FD5FBFB1AFC2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047164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기대효과입니다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063FABC-8D33-4EA6-A6F5-FD5FBFB1AFC2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0246441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기대효과입니다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063FABC-8D33-4EA6-A6F5-FD5FBFB1AFC2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9824491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기대효과입니다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063FABC-8D33-4EA6-A6F5-FD5FBFB1AFC2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2793330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기대효과입니다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63FABC-8D33-4EA6-A6F5-FD5FBFB1AFC2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60383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먼저 프로젝트 주제입니다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63FABC-8D33-4EA6-A6F5-FD5FBFB1AFC2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83592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주제 선정 배경은 전통적인 수업 방식에서의 수업 효과보다 가상현실 혹은 시뮬레이터를 활용한 수업 방식이 더 효과적이라는 것이었습니다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63FABC-8D33-4EA6-A6F5-FD5FBFB1AFC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69184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그래서 저희는 초등학교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6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학년부터 중학교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3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학년까지의 교육과정에 반복적으로 나오는 전기와 관련된 회로실험을 </a:t>
            </a:r>
            <a:r>
              <a:rPr lang="ko-KR" altLang="ko-KR" sz="1800" kern="100" dirty="0" err="1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시뮬레이션할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수 있는 프로그램을 만들었습니다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63FABC-8D33-4EA6-A6F5-FD5FBFB1AFC2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14117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프로그램 구조입니다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63FABC-8D33-4EA6-A6F5-FD5FBFB1AFC2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25637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 latinLnBrk="1"/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프로그램의 소프트웨어는 유니티에서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Meta XR All-in-One SDK</a:t>
            </a:r>
            <a:r>
              <a:rPr lang="ko-KR" altLang="ko-KR" sz="1800" kern="100" dirty="0" err="1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를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사용하여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C# 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언어로 프로그램을 만들었습니다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하드웨어는 사용자가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MR 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환경에서 프로그램을 </a:t>
            </a:r>
            <a:r>
              <a:rPr lang="ko-KR" altLang="ko-KR" sz="1800" kern="100" dirty="0" err="1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실행시켜야하기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때문에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Meta Quest Pro</a:t>
            </a:r>
            <a:r>
              <a:rPr lang="ko-KR" altLang="ko-KR" sz="1800" kern="100" dirty="0" err="1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를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사용합니다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주 사용자는 초등학교 고학년부터 중학교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3</a:t>
            </a:r>
            <a:r>
              <a:rPr lang="ko-KR" altLang="ko-KR" sz="1800" kern="100" dirty="0" err="1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학년까지로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예상되며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해당 학생들을 지도하는 교사도 사용할 것으로 보입니다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63FABC-8D33-4EA6-A6F5-FD5FBFB1AFC2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84723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다음으로는 시나리오입니다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63FABC-8D33-4EA6-A6F5-FD5FBFB1AFC2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27828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프로그램을 실행</a:t>
            </a:r>
            <a:r>
              <a:rPr lang="ko-KR" altLang="en-US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하고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Start</a:t>
            </a:r>
            <a:r>
              <a:rPr lang="ko-KR" altLang="en-US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버튼을 누르면 사용</a:t>
            </a:r>
            <a:r>
              <a:rPr lang="ko-KR" altLang="en-US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법을 안내합니다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설명서를 닫</a:t>
            </a:r>
            <a:r>
              <a:rPr lang="ko-KR" altLang="en-US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고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ko-KR" altLang="en-US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회로 작성을 시작합니다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. 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회로를 구성하는 부품은 버튼을 통해서 생성이 가능하고 부품들을 적절히 연결하여 회로를 자유롭게 구성합니다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. Start 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버튼을 </a:t>
            </a:r>
            <a:r>
              <a:rPr lang="ko-KR" altLang="en-US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눌러 회로를 작동시키면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회로 전체의 저항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,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전압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전류가 계산되어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UI</a:t>
            </a:r>
            <a:r>
              <a:rPr lang="ko-KR" altLang="en-US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로 보여지고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부품을 손가락으로 눌러 각 부품에 걸리는 </a:t>
            </a:r>
            <a:r>
              <a:rPr lang="ko-KR" altLang="en-US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값도 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확인할 수 있습니다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63FABC-8D33-4EA6-A6F5-FD5FBFB1AFC2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29909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14632-DB47-495A-9613-CF963414266B}" type="datetimeFigureOut">
              <a:rPr lang="zh-CN" altLang="en-US" smtClean="0"/>
              <a:t>2024/5/30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BF149-DB0C-40EC-9C61-A22A196B7B4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14632-DB47-495A-9613-CF963414266B}" type="datetimeFigureOut">
              <a:rPr lang="zh-CN" altLang="en-US" smtClean="0"/>
              <a:t>2024/5/30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BF149-DB0C-40EC-9C61-A22A196B7B4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14632-DB47-495A-9613-CF963414266B}" type="datetimeFigureOut">
              <a:rPr lang="zh-CN" altLang="en-US" smtClean="0"/>
              <a:t>2024/5/30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BF149-DB0C-40EC-9C61-A22A196B7B4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14632-DB47-495A-9613-CF963414266B}" type="datetimeFigureOut">
              <a:rPr lang="zh-CN" altLang="en-US" smtClean="0"/>
              <a:t>2024/5/30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BF149-DB0C-40EC-9C61-A22A196B7B4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14632-DB47-495A-9613-CF963414266B}" type="datetimeFigureOut">
              <a:rPr lang="zh-CN" altLang="en-US" smtClean="0"/>
              <a:t>2024/5/30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BF149-DB0C-40EC-9C61-A22A196B7B4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14632-DB47-495A-9613-CF963414266B}" type="datetimeFigureOut">
              <a:rPr lang="zh-CN" altLang="en-US" smtClean="0"/>
              <a:t>2024/5/30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BF149-DB0C-40EC-9C61-A22A196B7B4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14632-DB47-495A-9613-CF963414266B}" type="datetimeFigureOut">
              <a:rPr lang="zh-CN" altLang="en-US" smtClean="0"/>
              <a:t>2024/5/30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BF149-DB0C-40EC-9C61-A22A196B7B4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14632-DB47-495A-9613-CF963414266B}" type="datetimeFigureOut">
              <a:rPr lang="zh-CN" altLang="en-US" smtClean="0"/>
              <a:t>2024/5/30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BF149-DB0C-40EC-9C61-A22A196B7B4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14632-DB47-495A-9613-CF963414266B}" type="datetimeFigureOut">
              <a:rPr lang="zh-CN" altLang="en-US" smtClean="0"/>
              <a:t>2024/5/30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BF149-DB0C-40EC-9C61-A22A196B7B45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14632-DB47-495A-9613-CF963414266B}" type="datetimeFigureOut">
              <a:rPr lang="zh-CN" altLang="en-US" smtClean="0"/>
              <a:t>2024/5/30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BF149-DB0C-40EC-9C61-A22A196B7B4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14632-DB47-495A-9613-CF963414266B}" type="datetimeFigureOut">
              <a:rPr lang="zh-CN" altLang="en-US" smtClean="0"/>
              <a:t>2024/5/30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BF149-DB0C-40EC-9C61-A22A196B7B4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314632-DB47-495A-9613-CF963414266B}" type="datetimeFigureOut">
              <a:rPr lang="zh-CN" altLang="en-US" smtClean="0"/>
              <a:t>2024/5/30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7BF149-DB0C-40EC-9C61-A22A196B7B4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jp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07/s10055-022-00722-7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椭圆 4"/>
          <p:cNvSpPr/>
          <p:nvPr/>
        </p:nvSpPr>
        <p:spPr>
          <a:xfrm>
            <a:off x="4810099" y="2143099"/>
            <a:ext cx="2571801" cy="2571801"/>
          </a:xfrm>
          <a:prstGeom prst="ellipse">
            <a:avLst/>
          </a:prstGeom>
          <a:solidFill>
            <a:schemeClr val="bg1">
              <a:lumMod val="85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2259720" y="1232899"/>
            <a:ext cx="3482002" cy="3482002"/>
          </a:xfrm>
          <a:prstGeom prst="ellipse">
            <a:avLst/>
          </a:prstGeom>
          <a:solidFill>
            <a:srgbClr val="CCFF99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3419500" y="3302881"/>
            <a:ext cx="2802619" cy="2802619"/>
          </a:xfrm>
          <a:prstGeom prst="ellipse">
            <a:avLst/>
          </a:prstGeom>
          <a:solidFill>
            <a:srgbClr val="99CCFF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5059679" y="3783279"/>
            <a:ext cx="2322221" cy="2322221"/>
          </a:xfrm>
          <a:prstGeom prst="ellipse">
            <a:avLst/>
          </a:prstGeom>
          <a:solidFill>
            <a:srgbClr val="FFFFCC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5969882" y="3302881"/>
            <a:ext cx="3052197" cy="3052197"/>
          </a:xfrm>
          <a:prstGeom prst="ellipse">
            <a:avLst/>
          </a:prstGeom>
          <a:solidFill>
            <a:srgbClr val="CCCCFF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6450279" y="1487777"/>
            <a:ext cx="3013761" cy="3013761"/>
          </a:xfrm>
          <a:prstGeom prst="ellipse">
            <a:avLst/>
          </a:prstGeom>
          <a:solidFill>
            <a:srgbClr val="99CCCC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5969882" y="716282"/>
            <a:ext cx="2838838" cy="2838838"/>
          </a:xfrm>
          <a:prstGeom prst="ellipse">
            <a:avLst/>
          </a:prstGeom>
          <a:solidFill>
            <a:srgbClr val="66CCCC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/>
          <p:cNvSpPr/>
          <p:nvPr/>
        </p:nvSpPr>
        <p:spPr>
          <a:xfrm>
            <a:off x="4810099" y="502920"/>
            <a:ext cx="2571801" cy="2571801"/>
          </a:xfrm>
          <a:prstGeom prst="ellipse">
            <a:avLst/>
          </a:prstGeom>
          <a:solidFill>
            <a:srgbClr val="CCFF99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/>
          <p:cNvSpPr/>
          <p:nvPr/>
        </p:nvSpPr>
        <p:spPr>
          <a:xfrm>
            <a:off x="3032760" y="365760"/>
            <a:ext cx="3189359" cy="3189359"/>
          </a:xfrm>
          <a:prstGeom prst="ellipse">
            <a:avLst/>
          </a:prstGeom>
          <a:solidFill>
            <a:srgbClr val="99CCFF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椭圆 35"/>
          <p:cNvSpPr/>
          <p:nvPr/>
        </p:nvSpPr>
        <p:spPr>
          <a:xfrm>
            <a:off x="3419501" y="752501"/>
            <a:ext cx="5353000" cy="5353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文本框 37"/>
          <p:cNvSpPr txBox="1"/>
          <p:nvPr/>
        </p:nvSpPr>
        <p:spPr>
          <a:xfrm>
            <a:off x="2764181" y="3392337"/>
            <a:ext cx="475488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XRC</a:t>
            </a:r>
            <a:endParaRPr lang="zh-CN" altLang="en-US" sz="4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5918853" y="3387604"/>
            <a:ext cx="217302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err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공수민</a:t>
            </a:r>
            <a:endParaRPr lang="en-US" altLang="ko-KR" sz="2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ko-KR" altLang="en-US" sz="2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김종선</a:t>
            </a:r>
            <a:endParaRPr lang="en-US" altLang="ko-KR" sz="2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ko-KR" altLang="en-US" sz="2400" dirty="0" err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노경빈</a:t>
            </a:r>
            <a:endParaRPr lang="en-US" altLang="ko-KR" sz="2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ko-KR" altLang="en-US" sz="2400" dirty="0" err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박에스더</a:t>
            </a:r>
            <a:endParaRPr lang="en-US" altLang="ko-KR" sz="2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ko-KR" altLang="en-US" sz="2400" dirty="0" err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정구현</a:t>
            </a:r>
            <a:endParaRPr lang="zh-CN" altLang="en-US" sz="2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3718559" y="1935236"/>
            <a:ext cx="475488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/>
              <a:t>혼합현실 기반 실감형 전기 회로 실험 콘텐츠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3" name="直接连接符 42"/>
          <p:cNvCxnSpPr/>
          <p:nvPr/>
        </p:nvCxnSpPr>
        <p:spPr>
          <a:xfrm>
            <a:off x="3718559" y="3137244"/>
            <a:ext cx="4754882" cy="347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66877A0-786C-36A3-3565-554846DB4728}"/>
              </a:ext>
            </a:extLst>
          </p:cNvPr>
          <p:cNvSpPr txBox="1"/>
          <p:nvPr/>
        </p:nvSpPr>
        <p:spPr>
          <a:xfrm>
            <a:off x="4000721" y="4330782"/>
            <a:ext cx="2173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지도교수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ko-KR" altLang="en-US" dirty="0" err="1"/>
              <a:t>김진모</a:t>
            </a:r>
            <a:endParaRPr lang="ko-KR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722"/>
    </mc:Choice>
    <mc:Fallback xmlns="">
      <p:transition spd="slow" advTm="6722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2785137" y="2845055"/>
            <a:ext cx="1522456" cy="1265694"/>
            <a:chOff x="2259720" y="365760"/>
            <a:chExt cx="7204320" cy="5989318"/>
          </a:xfrm>
        </p:grpSpPr>
        <p:sp>
          <p:nvSpPr>
            <p:cNvPr id="2" name="椭圆 1"/>
            <p:cNvSpPr/>
            <p:nvPr/>
          </p:nvSpPr>
          <p:spPr>
            <a:xfrm>
              <a:off x="4810099" y="2143099"/>
              <a:ext cx="2571801" cy="2571801"/>
            </a:xfrm>
            <a:prstGeom prst="ellipse">
              <a:avLst/>
            </a:prstGeom>
            <a:solidFill>
              <a:schemeClr val="bg1">
                <a:lumMod val="85000"/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椭圆 2"/>
            <p:cNvSpPr/>
            <p:nvPr/>
          </p:nvSpPr>
          <p:spPr>
            <a:xfrm>
              <a:off x="2259720" y="1232899"/>
              <a:ext cx="3482002" cy="3482002"/>
            </a:xfrm>
            <a:prstGeom prst="ellipse">
              <a:avLst/>
            </a:prstGeom>
            <a:solidFill>
              <a:srgbClr val="CCFF99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椭圆 3"/>
            <p:cNvSpPr/>
            <p:nvPr/>
          </p:nvSpPr>
          <p:spPr>
            <a:xfrm>
              <a:off x="3419500" y="3302881"/>
              <a:ext cx="2802619" cy="2802619"/>
            </a:xfrm>
            <a:prstGeom prst="ellipse">
              <a:avLst/>
            </a:prstGeom>
            <a:solidFill>
              <a:srgbClr val="99CCFF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椭圆 4"/>
            <p:cNvSpPr/>
            <p:nvPr/>
          </p:nvSpPr>
          <p:spPr>
            <a:xfrm>
              <a:off x="5059679" y="3783279"/>
              <a:ext cx="2322221" cy="2322221"/>
            </a:xfrm>
            <a:prstGeom prst="ellipse">
              <a:avLst/>
            </a:prstGeom>
            <a:solidFill>
              <a:srgbClr val="FFFFCC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椭圆 5"/>
            <p:cNvSpPr/>
            <p:nvPr/>
          </p:nvSpPr>
          <p:spPr>
            <a:xfrm>
              <a:off x="5969882" y="3302881"/>
              <a:ext cx="3052197" cy="3052197"/>
            </a:xfrm>
            <a:prstGeom prst="ellipse">
              <a:avLst/>
            </a:prstGeom>
            <a:solidFill>
              <a:srgbClr val="CCCCFF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椭圆 6"/>
            <p:cNvSpPr/>
            <p:nvPr/>
          </p:nvSpPr>
          <p:spPr>
            <a:xfrm>
              <a:off x="6450279" y="1487777"/>
              <a:ext cx="3013761" cy="3013761"/>
            </a:xfrm>
            <a:prstGeom prst="ellipse">
              <a:avLst/>
            </a:prstGeom>
            <a:solidFill>
              <a:srgbClr val="99CCCC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5969882" y="716282"/>
              <a:ext cx="2838838" cy="2838838"/>
            </a:xfrm>
            <a:prstGeom prst="ellipse">
              <a:avLst/>
            </a:prstGeom>
            <a:solidFill>
              <a:srgbClr val="66CCCC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4810099" y="502920"/>
              <a:ext cx="2571801" cy="2571801"/>
            </a:xfrm>
            <a:prstGeom prst="ellipse">
              <a:avLst/>
            </a:prstGeom>
            <a:solidFill>
              <a:srgbClr val="CCFF99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3032760" y="365760"/>
              <a:ext cx="3189359" cy="3189359"/>
            </a:xfrm>
            <a:prstGeom prst="ellipse">
              <a:avLst/>
            </a:prstGeom>
            <a:solidFill>
              <a:srgbClr val="99CCFF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/>
            <p:cNvSpPr/>
            <p:nvPr/>
          </p:nvSpPr>
          <p:spPr>
            <a:xfrm>
              <a:off x="3899892" y="1232893"/>
              <a:ext cx="4392221" cy="439221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6000" b="1" dirty="0">
                  <a:solidFill>
                    <a:schemeClr val="tx1"/>
                  </a:solidFill>
                </a:rPr>
                <a:t>4</a:t>
              </a:r>
              <a:endParaRPr lang="zh-CN" altLang="en-US" sz="60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5163489" y="3216292"/>
            <a:ext cx="47548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기대효과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70"/>
    </mc:Choice>
    <mc:Fallback xmlns="">
      <p:transition spd="slow" advTm="147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图片 63"/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9" r="3189"/>
          <a:stretch/>
        </p:blipFill>
        <p:spPr>
          <a:xfrm>
            <a:off x="8664893" y="1659729"/>
            <a:ext cx="2451600" cy="1713600"/>
          </a:xfrm>
          <a:custGeom>
            <a:avLst/>
            <a:gdLst>
              <a:gd name="connsiteX0" fmla="*/ 0 w 2694139"/>
              <a:gd name="connsiteY0" fmla="*/ 0 h 1709940"/>
              <a:gd name="connsiteX1" fmla="*/ 2694139 w 2694139"/>
              <a:gd name="connsiteY1" fmla="*/ 0 h 1709940"/>
              <a:gd name="connsiteX2" fmla="*/ 2694139 w 2694139"/>
              <a:gd name="connsiteY2" fmla="*/ 1709940 h 1709940"/>
              <a:gd name="connsiteX3" fmla="*/ 0 w 2694139"/>
              <a:gd name="connsiteY3" fmla="*/ 1709940 h 1709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94139" h="1709940">
                <a:moveTo>
                  <a:pt x="0" y="0"/>
                </a:moveTo>
                <a:lnTo>
                  <a:pt x="2694139" y="0"/>
                </a:lnTo>
                <a:lnTo>
                  <a:pt x="2694139" y="1709940"/>
                </a:lnTo>
                <a:lnTo>
                  <a:pt x="0" y="1709940"/>
                </a:lnTo>
                <a:close/>
              </a:path>
            </a:pathLst>
          </a:custGeom>
        </p:spPr>
      </p:pic>
      <p:pic>
        <p:nvPicPr>
          <p:cNvPr id="63" name="图片 62"/>
          <p:cNvPicPr preferRelativeResize="0"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3" b="2013"/>
          <a:stretch/>
        </p:blipFill>
        <p:spPr>
          <a:xfrm>
            <a:off x="4752132" y="1653103"/>
            <a:ext cx="2451600" cy="1713600"/>
          </a:xfrm>
          <a:custGeom>
            <a:avLst/>
            <a:gdLst>
              <a:gd name="connsiteX0" fmla="*/ 0 w 2694139"/>
              <a:gd name="connsiteY0" fmla="*/ 0 h 1706993"/>
              <a:gd name="connsiteX1" fmla="*/ 2694139 w 2694139"/>
              <a:gd name="connsiteY1" fmla="*/ 0 h 1706993"/>
              <a:gd name="connsiteX2" fmla="*/ 2694139 w 2694139"/>
              <a:gd name="connsiteY2" fmla="*/ 1706993 h 1706993"/>
              <a:gd name="connsiteX3" fmla="*/ 0 w 2694139"/>
              <a:gd name="connsiteY3" fmla="*/ 1706993 h 17069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94139" h="1706993">
                <a:moveTo>
                  <a:pt x="0" y="0"/>
                </a:moveTo>
                <a:lnTo>
                  <a:pt x="2694139" y="0"/>
                </a:lnTo>
                <a:lnTo>
                  <a:pt x="2694139" y="1706993"/>
                </a:lnTo>
                <a:lnTo>
                  <a:pt x="0" y="1706993"/>
                </a:lnTo>
                <a:close/>
              </a:path>
            </a:pathLst>
          </a:custGeom>
        </p:spPr>
      </p:pic>
      <p:sp>
        <p:nvSpPr>
          <p:cNvPr id="31" name="任意多边形 30"/>
          <p:cNvSpPr/>
          <p:nvPr/>
        </p:nvSpPr>
        <p:spPr>
          <a:xfrm>
            <a:off x="1997133" y="152400"/>
            <a:ext cx="791092" cy="868680"/>
          </a:xfrm>
          <a:custGeom>
            <a:avLst/>
            <a:gdLst>
              <a:gd name="connsiteX0" fmla="*/ 501532 w 791092"/>
              <a:gd name="connsiteY0" fmla="*/ 0 h 868680"/>
              <a:gd name="connsiteX1" fmla="*/ 791092 w 791092"/>
              <a:gd name="connsiteY1" fmla="*/ 0 h 868680"/>
              <a:gd name="connsiteX2" fmla="*/ 289560 w 791092"/>
              <a:gd name="connsiteY2" fmla="*/ 868680 h 868680"/>
              <a:gd name="connsiteX3" fmla="*/ 0 w 791092"/>
              <a:gd name="connsiteY3" fmla="*/ 868680 h 868680"/>
              <a:gd name="connsiteX4" fmla="*/ 501532 w 791092"/>
              <a:gd name="connsiteY4" fmla="*/ 0 h 868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1092" h="868680">
                <a:moveTo>
                  <a:pt x="501532" y="0"/>
                </a:moveTo>
                <a:lnTo>
                  <a:pt x="791092" y="0"/>
                </a:lnTo>
                <a:lnTo>
                  <a:pt x="289560" y="868680"/>
                </a:lnTo>
                <a:lnTo>
                  <a:pt x="0" y="868680"/>
                </a:lnTo>
                <a:lnTo>
                  <a:pt x="501532" y="0"/>
                </a:lnTo>
                <a:close/>
              </a:path>
            </a:pathLst>
          </a:custGeom>
          <a:solidFill>
            <a:srgbClr val="CCFF99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任意多边形 29"/>
          <p:cNvSpPr/>
          <p:nvPr/>
        </p:nvSpPr>
        <p:spPr>
          <a:xfrm>
            <a:off x="2408614" y="152400"/>
            <a:ext cx="791092" cy="868680"/>
          </a:xfrm>
          <a:custGeom>
            <a:avLst/>
            <a:gdLst>
              <a:gd name="connsiteX0" fmla="*/ 501532 w 791092"/>
              <a:gd name="connsiteY0" fmla="*/ 0 h 868680"/>
              <a:gd name="connsiteX1" fmla="*/ 791092 w 791092"/>
              <a:gd name="connsiteY1" fmla="*/ 0 h 868680"/>
              <a:gd name="connsiteX2" fmla="*/ 289560 w 791092"/>
              <a:gd name="connsiteY2" fmla="*/ 868680 h 868680"/>
              <a:gd name="connsiteX3" fmla="*/ 0 w 791092"/>
              <a:gd name="connsiteY3" fmla="*/ 868680 h 868680"/>
              <a:gd name="connsiteX4" fmla="*/ 501532 w 791092"/>
              <a:gd name="connsiteY4" fmla="*/ 0 h 868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1092" h="868680">
                <a:moveTo>
                  <a:pt x="501532" y="0"/>
                </a:moveTo>
                <a:lnTo>
                  <a:pt x="791092" y="0"/>
                </a:lnTo>
                <a:lnTo>
                  <a:pt x="289560" y="868680"/>
                </a:lnTo>
                <a:lnTo>
                  <a:pt x="0" y="868680"/>
                </a:lnTo>
                <a:lnTo>
                  <a:pt x="501532" y="0"/>
                </a:lnTo>
                <a:close/>
              </a:path>
            </a:pathLst>
          </a:custGeom>
          <a:solidFill>
            <a:srgbClr val="99CCFF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任意多边形 28"/>
          <p:cNvSpPr/>
          <p:nvPr/>
        </p:nvSpPr>
        <p:spPr>
          <a:xfrm>
            <a:off x="8992294" y="152400"/>
            <a:ext cx="791092" cy="868680"/>
          </a:xfrm>
          <a:custGeom>
            <a:avLst/>
            <a:gdLst>
              <a:gd name="connsiteX0" fmla="*/ 501532 w 791092"/>
              <a:gd name="connsiteY0" fmla="*/ 0 h 868680"/>
              <a:gd name="connsiteX1" fmla="*/ 791092 w 791092"/>
              <a:gd name="connsiteY1" fmla="*/ 0 h 868680"/>
              <a:gd name="connsiteX2" fmla="*/ 289560 w 791092"/>
              <a:gd name="connsiteY2" fmla="*/ 868680 h 868680"/>
              <a:gd name="connsiteX3" fmla="*/ 0 w 791092"/>
              <a:gd name="connsiteY3" fmla="*/ 868680 h 868680"/>
              <a:gd name="connsiteX4" fmla="*/ 501532 w 791092"/>
              <a:gd name="connsiteY4" fmla="*/ 0 h 868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1092" h="868680">
                <a:moveTo>
                  <a:pt x="501532" y="0"/>
                </a:moveTo>
                <a:lnTo>
                  <a:pt x="791092" y="0"/>
                </a:lnTo>
                <a:lnTo>
                  <a:pt x="289560" y="868680"/>
                </a:lnTo>
                <a:lnTo>
                  <a:pt x="0" y="868680"/>
                </a:lnTo>
                <a:lnTo>
                  <a:pt x="501532" y="0"/>
                </a:lnTo>
                <a:close/>
              </a:path>
            </a:pathLst>
          </a:custGeom>
          <a:solidFill>
            <a:srgbClr val="CCCCFF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任意多边形 27"/>
          <p:cNvSpPr/>
          <p:nvPr/>
        </p:nvSpPr>
        <p:spPr>
          <a:xfrm>
            <a:off x="9403775" y="152400"/>
            <a:ext cx="791092" cy="868680"/>
          </a:xfrm>
          <a:custGeom>
            <a:avLst/>
            <a:gdLst>
              <a:gd name="connsiteX0" fmla="*/ 501532 w 791092"/>
              <a:gd name="connsiteY0" fmla="*/ 0 h 868680"/>
              <a:gd name="connsiteX1" fmla="*/ 791092 w 791092"/>
              <a:gd name="connsiteY1" fmla="*/ 0 h 868680"/>
              <a:gd name="connsiteX2" fmla="*/ 289560 w 791092"/>
              <a:gd name="connsiteY2" fmla="*/ 868680 h 868680"/>
              <a:gd name="connsiteX3" fmla="*/ 0 w 791092"/>
              <a:gd name="connsiteY3" fmla="*/ 868680 h 868680"/>
              <a:gd name="connsiteX4" fmla="*/ 501532 w 791092"/>
              <a:gd name="connsiteY4" fmla="*/ 0 h 868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1092" h="868680">
                <a:moveTo>
                  <a:pt x="501532" y="0"/>
                </a:moveTo>
                <a:lnTo>
                  <a:pt x="791092" y="0"/>
                </a:lnTo>
                <a:lnTo>
                  <a:pt x="289560" y="868680"/>
                </a:lnTo>
                <a:lnTo>
                  <a:pt x="0" y="868680"/>
                </a:lnTo>
                <a:lnTo>
                  <a:pt x="501532" y="0"/>
                </a:lnTo>
                <a:close/>
              </a:path>
            </a:pathLst>
          </a:custGeom>
          <a:solidFill>
            <a:srgbClr val="99CCCC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任意多边形 22"/>
          <p:cNvSpPr/>
          <p:nvPr/>
        </p:nvSpPr>
        <p:spPr>
          <a:xfrm>
            <a:off x="1421177" y="152400"/>
            <a:ext cx="1077489" cy="868680"/>
          </a:xfrm>
          <a:custGeom>
            <a:avLst/>
            <a:gdLst>
              <a:gd name="connsiteX0" fmla="*/ 501533 w 1077489"/>
              <a:gd name="connsiteY0" fmla="*/ 0 h 868680"/>
              <a:gd name="connsiteX1" fmla="*/ 1077489 w 1077489"/>
              <a:gd name="connsiteY1" fmla="*/ 0 h 868680"/>
              <a:gd name="connsiteX2" fmla="*/ 575957 w 1077489"/>
              <a:gd name="connsiteY2" fmla="*/ 868680 h 868680"/>
              <a:gd name="connsiteX3" fmla="*/ 0 w 1077489"/>
              <a:gd name="connsiteY3" fmla="*/ 868680 h 868680"/>
              <a:gd name="connsiteX4" fmla="*/ 501533 w 1077489"/>
              <a:gd name="connsiteY4" fmla="*/ 0 h 868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7489" h="868680">
                <a:moveTo>
                  <a:pt x="501533" y="0"/>
                </a:moveTo>
                <a:lnTo>
                  <a:pt x="1077489" y="0"/>
                </a:lnTo>
                <a:lnTo>
                  <a:pt x="575957" y="868680"/>
                </a:lnTo>
                <a:lnTo>
                  <a:pt x="0" y="868680"/>
                </a:lnTo>
                <a:lnTo>
                  <a:pt x="501533" y="0"/>
                </a:lnTo>
                <a:close/>
              </a:path>
            </a:pathLst>
          </a:custGeom>
          <a:solidFill>
            <a:schemeClr val="bg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任意多边形 21"/>
          <p:cNvSpPr/>
          <p:nvPr/>
        </p:nvSpPr>
        <p:spPr>
          <a:xfrm>
            <a:off x="2286694" y="152400"/>
            <a:ext cx="623453" cy="868680"/>
          </a:xfrm>
          <a:custGeom>
            <a:avLst/>
            <a:gdLst>
              <a:gd name="connsiteX0" fmla="*/ 501532 w 623453"/>
              <a:gd name="connsiteY0" fmla="*/ 0 h 868680"/>
              <a:gd name="connsiteX1" fmla="*/ 623453 w 623453"/>
              <a:gd name="connsiteY1" fmla="*/ 0 h 868680"/>
              <a:gd name="connsiteX2" fmla="*/ 121921 w 623453"/>
              <a:gd name="connsiteY2" fmla="*/ 868680 h 868680"/>
              <a:gd name="connsiteX3" fmla="*/ 0 w 623453"/>
              <a:gd name="connsiteY3" fmla="*/ 868680 h 868680"/>
              <a:gd name="connsiteX4" fmla="*/ 501532 w 623453"/>
              <a:gd name="connsiteY4" fmla="*/ 0 h 868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3453" h="868680">
                <a:moveTo>
                  <a:pt x="501532" y="0"/>
                </a:moveTo>
                <a:lnTo>
                  <a:pt x="623453" y="0"/>
                </a:lnTo>
                <a:lnTo>
                  <a:pt x="121921" y="868680"/>
                </a:lnTo>
                <a:lnTo>
                  <a:pt x="0" y="868680"/>
                </a:lnTo>
                <a:lnTo>
                  <a:pt x="501532" y="0"/>
                </a:lnTo>
                <a:close/>
              </a:path>
            </a:pathLst>
          </a:custGeom>
          <a:solidFill>
            <a:schemeClr val="bg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任意多边形 20"/>
          <p:cNvSpPr/>
          <p:nvPr/>
        </p:nvSpPr>
        <p:spPr>
          <a:xfrm>
            <a:off x="2698174" y="152400"/>
            <a:ext cx="6795652" cy="868680"/>
          </a:xfrm>
          <a:custGeom>
            <a:avLst/>
            <a:gdLst>
              <a:gd name="connsiteX0" fmla="*/ 501532 w 6795652"/>
              <a:gd name="connsiteY0" fmla="*/ 0 h 868680"/>
              <a:gd name="connsiteX1" fmla="*/ 6795652 w 6795652"/>
              <a:gd name="connsiteY1" fmla="*/ 0 h 868680"/>
              <a:gd name="connsiteX2" fmla="*/ 6294120 w 6795652"/>
              <a:gd name="connsiteY2" fmla="*/ 868680 h 868680"/>
              <a:gd name="connsiteX3" fmla="*/ 0 w 6795652"/>
              <a:gd name="connsiteY3" fmla="*/ 868680 h 868680"/>
              <a:gd name="connsiteX4" fmla="*/ 501532 w 6795652"/>
              <a:gd name="connsiteY4" fmla="*/ 0 h 868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95652" h="868680">
                <a:moveTo>
                  <a:pt x="501532" y="0"/>
                </a:moveTo>
                <a:lnTo>
                  <a:pt x="6795652" y="0"/>
                </a:lnTo>
                <a:lnTo>
                  <a:pt x="6294120" y="868680"/>
                </a:lnTo>
                <a:lnTo>
                  <a:pt x="0" y="868680"/>
                </a:lnTo>
                <a:lnTo>
                  <a:pt x="501532" y="0"/>
                </a:lnTo>
                <a:close/>
              </a:path>
            </a:pathLst>
          </a:custGeom>
          <a:solidFill>
            <a:schemeClr val="bg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任意多边形 19"/>
          <p:cNvSpPr/>
          <p:nvPr/>
        </p:nvSpPr>
        <p:spPr>
          <a:xfrm>
            <a:off x="9281855" y="152400"/>
            <a:ext cx="623453" cy="868680"/>
          </a:xfrm>
          <a:custGeom>
            <a:avLst/>
            <a:gdLst>
              <a:gd name="connsiteX0" fmla="*/ 501532 w 623453"/>
              <a:gd name="connsiteY0" fmla="*/ 0 h 868680"/>
              <a:gd name="connsiteX1" fmla="*/ 623453 w 623453"/>
              <a:gd name="connsiteY1" fmla="*/ 0 h 868680"/>
              <a:gd name="connsiteX2" fmla="*/ 121921 w 623453"/>
              <a:gd name="connsiteY2" fmla="*/ 868680 h 868680"/>
              <a:gd name="connsiteX3" fmla="*/ 0 w 623453"/>
              <a:gd name="connsiteY3" fmla="*/ 868680 h 868680"/>
              <a:gd name="connsiteX4" fmla="*/ 501532 w 623453"/>
              <a:gd name="connsiteY4" fmla="*/ 0 h 868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3453" h="868680">
                <a:moveTo>
                  <a:pt x="501532" y="0"/>
                </a:moveTo>
                <a:lnTo>
                  <a:pt x="623453" y="0"/>
                </a:lnTo>
                <a:lnTo>
                  <a:pt x="121921" y="868680"/>
                </a:lnTo>
                <a:lnTo>
                  <a:pt x="0" y="868680"/>
                </a:lnTo>
                <a:lnTo>
                  <a:pt x="501532" y="0"/>
                </a:lnTo>
                <a:close/>
              </a:path>
            </a:pathLst>
          </a:custGeom>
          <a:solidFill>
            <a:schemeClr val="bg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任意多边形 18"/>
          <p:cNvSpPr/>
          <p:nvPr/>
        </p:nvSpPr>
        <p:spPr>
          <a:xfrm>
            <a:off x="9693336" y="152400"/>
            <a:ext cx="1077489" cy="868680"/>
          </a:xfrm>
          <a:custGeom>
            <a:avLst/>
            <a:gdLst>
              <a:gd name="connsiteX0" fmla="*/ 501532 w 1077489"/>
              <a:gd name="connsiteY0" fmla="*/ 0 h 868680"/>
              <a:gd name="connsiteX1" fmla="*/ 1077489 w 1077489"/>
              <a:gd name="connsiteY1" fmla="*/ 0 h 868680"/>
              <a:gd name="connsiteX2" fmla="*/ 575957 w 1077489"/>
              <a:gd name="connsiteY2" fmla="*/ 868680 h 868680"/>
              <a:gd name="connsiteX3" fmla="*/ 0 w 1077489"/>
              <a:gd name="connsiteY3" fmla="*/ 868680 h 868680"/>
              <a:gd name="connsiteX4" fmla="*/ 501532 w 1077489"/>
              <a:gd name="connsiteY4" fmla="*/ 0 h 868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7489" h="868680">
                <a:moveTo>
                  <a:pt x="501532" y="0"/>
                </a:moveTo>
                <a:lnTo>
                  <a:pt x="1077489" y="0"/>
                </a:lnTo>
                <a:lnTo>
                  <a:pt x="575957" y="868680"/>
                </a:lnTo>
                <a:lnTo>
                  <a:pt x="0" y="868680"/>
                </a:lnTo>
                <a:lnTo>
                  <a:pt x="501532" y="0"/>
                </a:lnTo>
                <a:close/>
              </a:path>
            </a:pathLst>
          </a:custGeom>
          <a:solidFill>
            <a:schemeClr val="bg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3718559" y="325130"/>
            <a:ext cx="47548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기대효과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椭圆 31"/>
          <p:cNvSpPr/>
          <p:nvPr/>
        </p:nvSpPr>
        <p:spPr>
          <a:xfrm>
            <a:off x="789579" y="-1374723"/>
            <a:ext cx="1179724" cy="1179724"/>
          </a:xfrm>
          <a:prstGeom prst="ellipse">
            <a:avLst/>
          </a:prstGeom>
          <a:solidFill>
            <a:srgbClr val="CCFF99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3630182" y="-1301912"/>
            <a:ext cx="1034104" cy="1034104"/>
          </a:xfrm>
          <a:prstGeom prst="ellipse">
            <a:avLst/>
          </a:prstGeom>
          <a:solidFill>
            <a:srgbClr val="CCCCFF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4825339" y="-1295401"/>
            <a:ext cx="1021082" cy="1021082"/>
          </a:xfrm>
          <a:prstGeom prst="ellipse">
            <a:avLst/>
          </a:prstGeom>
          <a:solidFill>
            <a:srgbClr val="99CCCC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2330501" y="-1325148"/>
            <a:ext cx="1080576" cy="1080576"/>
          </a:xfrm>
          <a:prstGeom prst="ellipse">
            <a:avLst/>
          </a:prstGeom>
          <a:solidFill>
            <a:srgbClr val="99CCFF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Rectangle 46"/>
          <p:cNvSpPr/>
          <p:nvPr/>
        </p:nvSpPr>
        <p:spPr>
          <a:xfrm>
            <a:off x="949150" y="3458753"/>
            <a:ext cx="8002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0" i="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안전성</a:t>
            </a:r>
            <a:endParaRPr lang="en-US" sz="1600" b="0" i="0" dirty="0"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Rectangle 47"/>
          <p:cNvSpPr/>
          <p:nvPr/>
        </p:nvSpPr>
        <p:spPr>
          <a:xfrm>
            <a:off x="625489" y="4116647"/>
            <a:ext cx="306919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가상의 재료로 회로를 구성하기 때문에 안전사고의 가능성이 줄어든다</a:t>
            </a:r>
            <a:r>
              <a:rPr lang="en-US" altLang="ko-KR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Rectangle 50"/>
          <p:cNvSpPr/>
          <p:nvPr/>
        </p:nvSpPr>
        <p:spPr>
          <a:xfrm>
            <a:off x="4752132" y="3458753"/>
            <a:ext cx="8002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편리함</a:t>
            </a:r>
            <a:endParaRPr lang="en-US" sz="1600" b="0" i="0" dirty="0"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Rectangle 51"/>
          <p:cNvSpPr/>
          <p:nvPr/>
        </p:nvSpPr>
        <p:spPr>
          <a:xfrm>
            <a:off x="4637465" y="4109508"/>
            <a:ext cx="268093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전압</a:t>
            </a:r>
            <a:r>
              <a:rPr lang="en-US" altLang="ko-KR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전류 등의 정보를 측정 장비 없이 간편하게 확인할 수  있다</a:t>
            </a:r>
            <a:r>
              <a:rPr lang="en-US" altLang="ko-KR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Rectangle 58"/>
          <p:cNvSpPr/>
          <p:nvPr/>
        </p:nvSpPr>
        <p:spPr>
          <a:xfrm>
            <a:off x="8634478" y="3453057"/>
            <a:ext cx="8002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확장성</a:t>
            </a:r>
            <a:endParaRPr lang="en-US" sz="1600" b="0" i="0" dirty="0"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Rectangle 59"/>
          <p:cNvSpPr/>
          <p:nvPr/>
        </p:nvSpPr>
        <p:spPr>
          <a:xfrm>
            <a:off x="7869671" y="4115374"/>
            <a:ext cx="404204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부품의 수나 재료 준비에 대한 제약이 없으므로 다양한 실험 및 교육 콘텐츠에 유연하게 적용할 수 있고</a:t>
            </a:r>
            <a:r>
              <a:rPr lang="en-US" altLang="ko-KR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다른 과목이나 분야의 실험 및 교육에도 적용 가능하다</a:t>
            </a:r>
            <a:r>
              <a:rPr lang="en-US" altLang="ko-KR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1" name="Straight Connector 72"/>
          <p:cNvCxnSpPr/>
          <p:nvPr/>
        </p:nvCxnSpPr>
        <p:spPr>
          <a:xfrm>
            <a:off x="960037" y="3808026"/>
            <a:ext cx="2400102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73"/>
          <p:cNvCxnSpPr/>
          <p:nvPr/>
        </p:nvCxnSpPr>
        <p:spPr>
          <a:xfrm>
            <a:off x="4727575" y="3803148"/>
            <a:ext cx="2400102" cy="0"/>
          </a:xfrm>
          <a:prstGeom prst="line">
            <a:avLst/>
          </a:prstGeom>
          <a:ln w="28575">
            <a:solidFill>
              <a:srgbClr val="FDAF0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74"/>
          <p:cNvCxnSpPr/>
          <p:nvPr/>
        </p:nvCxnSpPr>
        <p:spPr>
          <a:xfrm>
            <a:off x="8634478" y="3803148"/>
            <a:ext cx="2400102" cy="0"/>
          </a:xfrm>
          <a:prstGeom prst="line">
            <a:avLst/>
          </a:prstGeom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그룹 5">
            <a:extLst>
              <a:ext uri="{FF2B5EF4-FFF2-40B4-BE49-F238E27FC236}">
                <a16:creationId xmlns:a16="http://schemas.microsoft.com/office/drawing/2014/main" id="{7F17F4E9-5398-416B-5050-516484F16BDF}"/>
              </a:ext>
            </a:extLst>
          </p:cNvPr>
          <p:cNvGrpSpPr/>
          <p:nvPr/>
        </p:nvGrpSpPr>
        <p:grpSpPr>
          <a:xfrm>
            <a:off x="960038" y="1653103"/>
            <a:ext cx="2451040" cy="1712146"/>
            <a:chOff x="1061544" y="2212845"/>
            <a:chExt cx="2694139" cy="1712146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F886A520-AEC7-D929-B90D-ACCABC134024}"/>
                </a:ext>
              </a:extLst>
            </p:cNvPr>
            <p:cNvSpPr/>
            <p:nvPr/>
          </p:nvSpPr>
          <p:spPr>
            <a:xfrm>
              <a:off x="1061544" y="2217998"/>
              <a:ext cx="2694139" cy="170699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" name="그림 4" descr="블랙, 어둠이(가) 표시된 사진&#10;&#10;자동 생성된 설명">
              <a:extLst>
                <a:ext uri="{FF2B5EF4-FFF2-40B4-BE49-F238E27FC236}">
                  <a16:creationId xmlns:a16="http://schemas.microsoft.com/office/drawing/2014/main" id="{2F330851-46F3-8967-6601-FA2CE01C6BA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6697" y="2212845"/>
              <a:ext cx="2678986" cy="1711528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227"/>
    </mc:Choice>
    <mc:Fallback xmlns="">
      <p:transition spd="slow" advTm="182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36" grpId="0"/>
      <p:bldP spid="37" grpId="0"/>
      <p:bldP spid="39" grpId="0"/>
      <p:bldP spid="4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椭圆 4"/>
          <p:cNvSpPr/>
          <p:nvPr/>
        </p:nvSpPr>
        <p:spPr>
          <a:xfrm>
            <a:off x="4810099" y="2143099"/>
            <a:ext cx="2571801" cy="2571801"/>
          </a:xfrm>
          <a:prstGeom prst="ellipse">
            <a:avLst/>
          </a:prstGeom>
          <a:solidFill>
            <a:schemeClr val="bg1">
              <a:lumMod val="85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2259720" y="1232899"/>
            <a:ext cx="3482002" cy="3482002"/>
          </a:xfrm>
          <a:prstGeom prst="ellipse">
            <a:avLst/>
          </a:prstGeom>
          <a:solidFill>
            <a:srgbClr val="CCFF99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3419500" y="3302881"/>
            <a:ext cx="2802619" cy="2802619"/>
          </a:xfrm>
          <a:prstGeom prst="ellipse">
            <a:avLst/>
          </a:prstGeom>
          <a:solidFill>
            <a:srgbClr val="99CCFF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5059679" y="3783279"/>
            <a:ext cx="2322221" cy="2322221"/>
          </a:xfrm>
          <a:prstGeom prst="ellipse">
            <a:avLst/>
          </a:prstGeom>
          <a:solidFill>
            <a:srgbClr val="FFFFCC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5969882" y="3302881"/>
            <a:ext cx="3052197" cy="3052197"/>
          </a:xfrm>
          <a:prstGeom prst="ellipse">
            <a:avLst/>
          </a:prstGeom>
          <a:solidFill>
            <a:srgbClr val="CCCCFF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6450279" y="1487777"/>
            <a:ext cx="3013761" cy="3013761"/>
          </a:xfrm>
          <a:prstGeom prst="ellipse">
            <a:avLst/>
          </a:prstGeom>
          <a:solidFill>
            <a:srgbClr val="99CCCC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5969882" y="716282"/>
            <a:ext cx="2838838" cy="2838838"/>
          </a:xfrm>
          <a:prstGeom prst="ellipse">
            <a:avLst/>
          </a:prstGeom>
          <a:solidFill>
            <a:srgbClr val="66CCCC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/>
          <p:cNvSpPr/>
          <p:nvPr/>
        </p:nvSpPr>
        <p:spPr>
          <a:xfrm>
            <a:off x="4810099" y="502920"/>
            <a:ext cx="2571801" cy="2571801"/>
          </a:xfrm>
          <a:prstGeom prst="ellipse">
            <a:avLst/>
          </a:prstGeom>
          <a:solidFill>
            <a:srgbClr val="CCFF99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/>
          <p:cNvSpPr/>
          <p:nvPr/>
        </p:nvSpPr>
        <p:spPr>
          <a:xfrm>
            <a:off x="3032760" y="365760"/>
            <a:ext cx="3189359" cy="3189359"/>
          </a:xfrm>
          <a:prstGeom prst="ellipse">
            <a:avLst/>
          </a:prstGeom>
          <a:solidFill>
            <a:srgbClr val="99CCFF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椭圆 35"/>
          <p:cNvSpPr/>
          <p:nvPr/>
        </p:nvSpPr>
        <p:spPr>
          <a:xfrm>
            <a:off x="3419501" y="752501"/>
            <a:ext cx="5353000" cy="5353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文本框 37"/>
          <p:cNvSpPr txBox="1"/>
          <p:nvPr/>
        </p:nvSpPr>
        <p:spPr>
          <a:xfrm>
            <a:off x="3718559" y="3280640"/>
            <a:ext cx="475488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THANK</a:t>
            </a:r>
          </a:p>
          <a:p>
            <a:pPr algn="ctr"/>
            <a:r>
              <a:rPr lang="en-US" altLang="zh-CN" sz="4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YOU</a:t>
            </a:r>
            <a:endParaRPr lang="zh-CN" altLang="en-US" sz="4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3718559" y="4693790"/>
            <a:ext cx="47548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XRC</a:t>
            </a:r>
            <a:endParaRPr lang="zh-CN" altLang="en-US" sz="2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3751022" y="1912281"/>
            <a:ext cx="475488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/>
              <a:t>혼합현실 기반 실감형 전기 회로 실험 콘텐츠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3" name="直接连接符 42"/>
          <p:cNvCxnSpPr/>
          <p:nvPr/>
        </p:nvCxnSpPr>
        <p:spPr>
          <a:xfrm>
            <a:off x="3718559" y="3137244"/>
            <a:ext cx="4754882" cy="347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84"/>
    </mc:Choice>
    <mc:Fallback xmlns="">
      <p:transition spd="slow" advTm="3284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2785137" y="2845055"/>
            <a:ext cx="1522456" cy="1265694"/>
            <a:chOff x="2259720" y="365760"/>
            <a:chExt cx="7204320" cy="5989318"/>
          </a:xfrm>
        </p:grpSpPr>
        <p:sp>
          <p:nvSpPr>
            <p:cNvPr id="2" name="椭圆 1"/>
            <p:cNvSpPr/>
            <p:nvPr/>
          </p:nvSpPr>
          <p:spPr>
            <a:xfrm>
              <a:off x="4810099" y="2143099"/>
              <a:ext cx="2571801" cy="2571801"/>
            </a:xfrm>
            <a:prstGeom prst="ellipse">
              <a:avLst/>
            </a:prstGeom>
            <a:solidFill>
              <a:schemeClr val="bg1">
                <a:lumMod val="85000"/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椭圆 2"/>
            <p:cNvSpPr/>
            <p:nvPr/>
          </p:nvSpPr>
          <p:spPr>
            <a:xfrm>
              <a:off x="2259720" y="1232899"/>
              <a:ext cx="3482002" cy="3482002"/>
            </a:xfrm>
            <a:prstGeom prst="ellipse">
              <a:avLst/>
            </a:prstGeom>
            <a:solidFill>
              <a:srgbClr val="CCFF99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椭圆 3"/>
            <p:cNvSpPr/>
            <p:nvPr/>
          </p:nvSpPr>
          <p:spPr>
            <a:xfrm>
              <a:off x="3419500" y="3302881"/>
              <a:ext cx="2802619" cy="2802619"/>
            </a:xfrm>
            <a:prstGeom prst="ellipse">
              <a:avLst/>
            </a:prstGeom>
            <a:solidFill>
              <a:srgbClr val="99CCFF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椭圆 4"/>
            <p:cNvSpPr/>
            <p:nvPr/>
          </p:nvSpPr>
          <p:spPr>
            <a:xfrm>
              <a:off x="5059679" y="3783279"/>
              <a:ext cx="2322221" cy="2322221"/>
            </a:xfrm>
            <a:prstGeom prst="ellipse">
              <a:avLst/>
            </a:prstGeom>
            <a:solidFill>
              <a:srgbClr val="FFFFCC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椭圆 5"/>
            <p:cNvSpPr/>
            <p:nvPr/>
          </p:nvSpPr>
          <p:spPr>
            <a:xfrm>
              <a:off x="5969882" y="3302881"/>
              <a:ext cx="3052197" cy="3052197"/>
            </a:xfrm>
            <a:prstGeom prst="ellipse">
              <a:avLst/>
            </a:prstGeom>
            <a:solidFill>
              <a:srgbClr val="CCCCFF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椭圆 6"/>
            <p:cNvSpPr/>
            <p:nvPr/>
          </p:nvSpPr>
          <p:spPr>
            <a:xfrm>
              <a:off x="6450279" y="1487777"/>
              <a:ext cx="3013761" cy="3013761"/>
            </a:xfrm>
            <a:prstGeom prst="ellipse">
              <a:avLst/>
            </a:prstGeom>
            <a:solidFill>
              <a:srgbClr val="99CCCC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5969882" y="716282"/>
              <a:ext cx="2838838" cy="2838838"/>
            </a:xfrm>
            <a:prstGeom prst="ellipse">
              <a:avLst/>
            </a:prstGeom>
            <a:solidFill>
              <a:srgbClr val="66CCCC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4810099" y="502920"/>
              <a:ext cx="2571801" cy="2571801"/>
            </a:xfrm>
            <a:prstGeom prst="ellipse">
              <a:avLst/>
            </a:prstGeom>
            <a:solidFill>
              <a:srgbClr val="CCFF99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3032760" y="365760"/>
              <a:ext cx="3189359" cy="3189359"/>
            </a:xfrm>
            <a:prstGeom prst="ellipse">
              <a:avLst/>
            </a:prstGeom>
            <a:solidFill>
              <a:srgbClr val="99CCFF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/>
            <p:cNvSpPr/>
            <p:nvPr/>
          </p:nvSpPr>
          <p:spPr>
            <a:xfrm>
              <a:off x="3899892" y="1232893"/>
              <a:ext cx="4392221" cy="439221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6000" b="1" dirty="0">
                  <a:solidFill>
                    <a:schemeClr val="tx1"/>
                  </a:solidFill>
                </a:rPr>
                <a:t>5</a:t>
              </a:r>
              <a:endParaRPr lang="zh-CN" altLang="en-US" sz="60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5163489" y="3216292"/>
            <a:ext cx="47548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예상 질문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08341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70"/>
    </mc:Choice>
    <mc:Fallback xmlns="">
      <p:transition spd="slow" advTm="147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182880" y="342463"/>
            <a:ext cx="69574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Q1. MR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로 주제를 선정한 이유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?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FF24166-3A12-2D7C-59E0-45C5ACAE8547}"/>
              </a:ext>
            </a:extLst>
          </p:cNvPr>
          <p:cNvSpPr txBox="1"/>
          <p:nvPr/>
        </p:nvSpPr>
        <p:spPr>
          <a:xfrm>
            <a:off x="182880" y="4045779"/>
            <a:ext cx="51598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비슷한 주제의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VR Circuit Simulator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 VR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은 가상의 객체를 볼 수 있지만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실제 세계와 상호작용할 수 없음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B641F12-4F39-82A5-1641-1EE63A8941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" y="1018352"/>
            <a:ext cx="5159829" cy="2864625"/>
          </a:xfrm>
          <a:prstGeom prst="rect">
            <a:avLst/>
          </a:prstGeom>
        </p:spPr>
      </p:pic>
      <p:pic>
        <p:nvPicPr>
          <p:cNvPr id="4" name="그림 3" descr="전자제품, 전자 공학, 전기 배선, 케이블이(가) 표시된 사진&#10;&#10;자동 생성된 설명">
            <a:extLst>
              <a:ext uri="{FF2B5EF4-FFF2-40B4-BE49-F238E27FC236}">
                <a16:creationId xmlns:a16="http://schemas.microsoft.com/office/drawing/2014/main" id="{34CF64F9-FB01-7F6E-6F83-39ED5823D1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3865" y="1018352"/>
            <a:ext cx="4576330" cy="286637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DE5F61B-37A4-CB14-0ABD-C014559E207B}"/>
              </a:ext>
            </a:extLst>
          </p:cNvPr>
          <p:cNvSpPr txBox="1"/>
          <p:nvPr/>
        </p:nvSpPr>
        <p:spPr>
          <a:xfrm>
            <a:off x="5687266" y="4045779"/>
            <a:ext cx="55774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MR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전기 회로 실험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MR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은 가상의 객체를 보면서 실제 세계와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상호작용할 수 있어 실습수업에 적합하다고 판단함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7039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70"/>
    </mc:Choice>
    <mc:Fallback xmlns="">
      <p:transition spd="slow" advTm="147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182880" y="342463"/>
            <a:ext cx="80599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Q2. 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교육 목적으로 사용하기엔 고가의 장비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?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E5F61B-37A4-CB14-0ABD-C014559E207B}"/>
              </a:ext>
            </a:extLst>
          </p:cNvPr>
          <p:cNvSpPr txBox="1"/>
          <p:nvPr/>
        </p:nvSpPr>
        <p:spPr>
          <a:xfrm>
            <a:off x="1247620" y="3947674"/>
            <a:ext cx="946588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연도별 학급당 학생 수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(1999~2023)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학급당 학생이 지난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20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년간 지속해서 감소하고 있음을 확인할 수 있음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.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따라서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구매해야 하는 장비의 수도 감소할 가능성이 높음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.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혼합현실 장비의 가격 역시 지난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10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년간 약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10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분의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1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로 감소하였으며 점차 대중화되고 있음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.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234606E0-7EE8-8E0E-CBCB-A5F162767011}"/>
              </a:ext>
            </a:extLst>
          </p:cNvPr>
          <p:cNvGrpSpPr/>
          <p:nvPr/>
        </p:nvGrpSpPr>
        <p:grpSpPr>
          <a:xfrm>
            <a:off x="357809" y="1057896"/>
            <a:ext cx="11245507" cy="2584724"/>
            <a:chOff x="357809" y="1057896"/>
            <a:chExt cx="11245507" cy="2584724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04041711-B77E-7DBD-B314-1D0EEF244CA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7809" y="1057896"/>
              <a:ext cx="7885044" cy="2584724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692DD07C-E7C6-1F7E-188D-6FF1653C4E0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592996" y="1669125"/>
              <a:ext cx="3010320" cy="13622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71538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70"/>
    </mc:Choice>
    <mc:Fallback xmlns="">
      <p:transition spd="slow" advTm="147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182880" y="342463"/>
            <a:ext cx="10789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strike="sngStrike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Q5. </a:t>
            </a:r>
            <a:r>
              <a:rPr lang="ko-KR" altLang="en-US" sz="2800" strike="sngStrike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부품이 왜 떨리는가</a:t>
            </a:r>
            <a:r>
              <a:rPr lang="en-US" altLang="ko-KR" sz="2800" strike="sngStrike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?</a:t>
            </a:r>
            <a:endParaRPr lang="zh-CN" altLang="en-US" sz="2800" strike="sngStrike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B881CEA-CA4D-1C64-BCFF-043685CEC1E5}"/>
              </a:ext>
            </a:extLst>
          </p:cNvPr>
          <p:cNvSpPr txBox="1"/>
          <p:nvPr/>
        </p:nvSpPr>
        <p:spPr>
          <a:xfrm>
            <a:off x="304800" y="1306286"/>
            <a:ext cx="699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ko-KR" altLang="en-US" dirty="0">
                <a:solidFill>
                  <a:schemeClr val="bg1"/>
                </a:solidFill>
              </a:rPr>
              <a:t>해결</a:t>
            </a:r>
            <a:endParaRPr lang="en-US" altLang="ko-K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0373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70"/>
    </mc:Choice>
    <mc:Fallback xmlns="">
      <p:transition spd="slow" advTm="147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182880" y="342463"/>
            <a:ext cx="10789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Q6. </a:t>
            </a:r>
            <a:r>
              <a:rPr lang="ko-KR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컨트롤러가 아닌 손으로 한 이유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B881CEA-CA4D-1C64-BCFF-043685CEC1E5}"/>
              </a:ext>
            </a:extLst>
          </p:cNvPr>
          <p:cNvSpPr txBox="1"/>
          <p:nvPr/>
        </p:nvSpPr>
        <p:spPr>
          <a:xfrm>
            <a:off x="262128" y="6107027"/>
            <a:ext cx="106558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Juan, MC., </a:t>
            </a:r>
            <a:r>
              <a:rPr lang="en-US" altLang="ko-KR" dirty="0" err="1">
                <a:solidFill>
                  <a:schemeClr val="bg1"/>
                </a:solidFill>
              </a:rPr>
              <a:t>Elexpuru</a:t>
            </a:r>
            <a:r>
              <a:rPr lang="en-US" altLang="ko-KR" dirty="0">
                <a:solidFill>
                  <a:schemeClr val="bg1"/>
                </a:solidFill>
              </a:rPr>
              <a:t>, J., Dias, P. et al. Immersive virtual reality for upper limb rehabilitation: comparing hand and controller interaction. Virtual Reality(SCIE) 27, 1157–1171 (2023). </a:t>
            </a:r>
            <a:r>
              <a:rPr lang="en-US" altLang="ko-KR" dirty="0">
                <a:solidFill>
                  <a:schemeClr val="bg1"/>
                </a:solidFill>
                <a:hlinkClick r:id="rId3"/>
              </a:rPr>
              <a:t>https://doi.org/10.1007/s10055-022-00722-7</a:t>
            </a:r>
            <a:endParaRPr lang="en-US" altLang="ko-KR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EB0E9D-6010-5F00-F1A0-FD209C603EEA}"/>
              </a:ext>
            </a:extLst>
          </p:cNvPr>
          <p:cNvSpPr txBox="1"/>
          <p:nvPr/>
        </p:nvSpPr>
        <p:spPr>
          <a:xfrm>
            <a:off x="182880" y="1096115"/>
            <a:ext cx="1065580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최근 재활치료에서의 컨트롤러를 이용한 조작과 손을 이용한 조작을 비교한 관련 논문에 따르면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손을 사용한 조작을 더 </a:t>
            </a:r>
            <a:r>
              <a:rPr lang="ko-KR" altLang="en-US" dirty="0" err="1">
                <a:solidFill>
                  <a:schemeClr val="bg1"/>
                </a:solidFill>
              </a:rPr>
              <a:t>선호한것을</a:t>
            </a:r>
            <a:r>
              <a:rPr lang="ko-KR" altLang="en-US" dirty="0">
                <a:solidFill>
                  <a:schemeClr val="bg1"/>
                </a:solidFill>
              </a:rPr>
              <a:t> 확인할 수 있음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 이는 관련논문에서 구현한 재활치료가 실제 재활치료에서도 손을 사용해 하는 재활치료였기때문에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더 만족감을 느끼고 몰입감을 </a:t>
            </a:r>
            <a:r>
              <a:rPr lang="ko-KR" altLang="en-US" dirty="0" err="1">
                <a:solidFill>
                  <a:schemeClr val="bg1"/>
                </a:solidFill>
              </a:rPr>
              <a:t>느꼈던것으로</a:t>
            </a:r>
            <a:r>
              <a:rPr lang="ko-KR" altLang="en-US" dirty="0">
                <a:solidFill>
                  <a:schemeClr val="bg1"/>
                </a:solidFill>
              </a:rPr>
              <a:t> 분석됨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마찬가지로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전기회로 실험의 경우에도 실제로 손을 사용해 회로를 구성하기 때문에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더 높은 만족감과 몰입감을 줄 수 있을 것으로 기대하여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손을 사용해 회로를 구성하도록 제작하였음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F11036B-C973-0E94-7EEF-8746836EE589}"/>
              </a:ext>
            </a:extLst>
          </p:cNvPr>
          <p:cNvCxnSpPr/>
          <p:nvPr/>
        </p:nvCxnSpPr>
        <p:spPr>
          <a:xfrm>
            <a:off x="335280" y="6047232"/>
            <a:ext cx="1152144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1003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70"/>
    </mc:Choice>
    <mc:Fallback xmlns="">
      <p:transition spd="slow" advTm="147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182880" y="342463"/>
            <a:ext cx="10789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Q7. </a:t>
            </a:r>
            <a:r>
              <a:rPr lang="ko-KR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다른 부품 추가는 어떻게</a:t>
            </a:r>
            <a:r>
              <a:rPr lang="en-US" altLang="ko-KR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ko-KR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하는지</a:t>
            </a:r>
            <a:r>
              <a:rPr lang="en-US" altLang="ko-KR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?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B881CEA-CA4D-1C64-BCFF-043685CEC1E5}"/>
              </a:ext>
            </a:extLst>
          </p:cNvPr>
          <p:cNvSpPr txBox="1"/>
          <p:nvPr/>
        </p:nvSpPr>
        <p:spPr>
          <a:xfrm>
            <a:off x="304800" y="1306286"/>
            <a:ext cx="1196353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추가하고자 하는 부품의 적절한 모델을 추가하고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그에 맞는 작동 과정을 프로그래밍 해야함</a:t>
            </a:r>
            <a:endParaRPr lang="en-US" altLang="ko-KR" dirty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그러나 가장 핵심적인 기능인 회로의 순환에 관한 기능</a:t>
            </a:r>
            <a:r>
              <a:rPr lang="en-US" altLang="ko-KR" dirty="0">
                <a:solidFill>
                  <a:schemeClr val="bg1"/>
                </a:solidFill>
              </a:rPr>
              <a:t>(</a:t>
            </a:r>
            <a:r>
              <a:rPr lang="ko-KR" altLang="en-US" dirty="0">
                <a:solidFill>
                  <a:schemeClr val="bg1"/>
                </a:solidFill>
              </a:rPr>
              <a:t>직렬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병렬 연결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전류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전압 계산 등</a:t>
            </a:r>
            <a:r>
              <a:rPr lang="en-US" altLang="ko-KR" dirty="0">
                <a:solidFill>
                  <a:schemeClr val="bg1"/>
                </a:solidFill>
              </a:rPr>
              <a:t>)</a:t>
            </a:r>
            <a:r>
              <a:rPr lang="ko-KR" altLang="en-US" dirty="0">
                <a:solidFill>
                  <a:schemeClr val="bg1"/>
                </a:solidFill>
              </a:rPr>
              <a:t>이 이미 구현되어 있으므로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부품의 기능에 대한 코드만 작성하면 됨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06033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70"/>
    </mc:Choice>
    <mc:Fallback xmlns="">
      <p:transition spd="slow" advTm="147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182880" y="342463"/>
            <a:ext cx="69574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Q8. </a:t>
            </a:r>
            <a:r>
              <a:rPr lang="ko-KR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전기회로 실험을 많이 하는지</a:t>
            </a:r>
            <a:r>
              <a:rPr lang="en-US" altLang="ko-KR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?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FF24166-3A12-2D7C-59E0-45C5ACAE8547}"/>
              </a:ext>
            </a:extLst>
          </p:cNvPr>
          <p:cNvSpPr txBox="1"/>
          <p:nvPr/>
        </p:nvSpPr>
        <p:spPr>
          <a:xfrm>
            <a:off x="5694808" y="1796142"/>
            <a:ext cx="596990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실험 횟수는 학교나 교사의 수업 방침에 따라 다를 것이나 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정규 수업과정은 초등학교 </a:t>
            </a:r>
            <a:r>
              <a:rPr lang="en-US" altLang="ko-KR" dirty="0">
                <a:solidFill>
                  <a:schemeClr val="bg1"/>
                </a:solidFill>
              </a:rPr>
              <a:t>6</a:t>
            </a:r>
            <a:r>
              <a:rPr lang="ko-KR" altLang="en-US" dirty="0">
                <a:solidFill>
                  <a:schemeClr val="bg1"/>
                </a:solidFill>
              </a:rPr>
              <a:t>학년부터 중학교 </a:t>
            </a:r>
            <a:r>
              <a:rPr lang="en-US" altLang="ko-KR" dirty="0">
                <a:solidFill>
                  <a:schemeClr val="bg1"/>
                </a:solidFill>
              </a:rPr>
              <a:t>3</a:t>
            </a:r>
            <a:r>
              <a:rPr lang="ko-KR" altLang="en-US" dirty="0">
                <a:solidFill>
                  <a:schemeClr val="bg1"/>
                </a:solidFill>
              </a:rPr>
              <a:t>학년까지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r>
              <a:rPr lang="ko-KR" altLang="en-US" dirty="0">
                <a:solidFill>
                  <a:schemeClr val="bg1"/>
                </a:solidFill>
              </a:rPr>
              <a:t>년 동안 </a:t>
            </a:r>
            <a:r>
              <a:rPr lang="en-US" altLang="ko-KR" dirty="0">
                <a:solidFill>
                  <a:schemeClr val="bg1"/>
                </a:solidFill>
              </a:rPr>
              <a:t>3</a:t>
            </a:r>
            <a:r>
              <a:rPr lang="ko-KR" altLang="en-US" dirty="0">
                <a:solidFill>
                  <a:schemeClr val="bg1"/>
                </a:solidFill>
              </a:rPr>
              <a:t>번이나 배운다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07EB8398-F858-8647-6E3F-E0B9F8D8E58C}"/>
              </a:ext>
            </a:extLst>
          </p:cNvPr>
          <p:cNvGrpSpPr/>
          <p:nvPr/>
        </p:nvGrpSpPr>
        <p:grpSpPr>
          <a:xfrm>
            <a:off x="182880" y="1796142"/>
            <a:ext cx="5511928" cy="4001072"/>
            <a:chOff x="182880" y="1796142"/>
            <a:chExt cx="5511928" cy="4001072"/>
          </a:xfrm>
        </p:grpSpPr>
        <p:pic>
          <p:nvPicPr>
            <p:cNvPr id="24" name="그림 23" descr="텍스트, 스크린샷, 번호, 소프트웨어이(가) 표시된 사진&#10;&#10;자동 생성된 설명">
              <a:extLst>
                <a:ext uri="{FF2B5EF4-FFF2-40B4-BE49-F238E27FC236}">
                  <a16:creationId xmlns:a16="http://schemas.microsoft.com/office/drawing/2014/main" id="{839BD1D9-B7AD-614B-3BA1-FFB8DAF104F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38844" y="1796142"/>
              <a:ext cx="2755964" cy="4001072"/>
            </a:xfrm>
            <a:prstGeom prst="rect">
              <a:avLst/>
            </a:prstGeom>
          </p:spPr>
        </p:pic>
        <p:pic>
          <p:nvPicPr>
            <p:cNvPr id="25" name="그림 24" descr="텍스트, 폰트, 스크린샷이(가) 표시된 사진&#10;&#10;자동 생성된 설명">
              <a:extLst>
                <a:ext uri="{FF2B5EF4-FFF2-40B4-BE49-F238E27FC236}">
                  <a16:creationId xmlns:a16="http://schemas.microsoft.com/office/drawing/2014/main" id="{3F2AF5B7-653D-A571-F4FB-CBFEF5CB3E0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2880" y="5113482"/>
              <a:ext cx="2755964" cy="683732"/>
            </a:xfrm>
            <a:prstGeom prst="rect">
              <a:avLst/>
            </a:prstGeom>
          </p:spPr>
        </p:pic>
        <p:pic>
          <p:nvPicPr>
            <p:cNvPr id="26" name="그림 25" descr="텍스트, 스크린샷, 소프트웨어, 웹 페이지이(가) 표시된 사진&#10;&#10;자동 생성된 설명">
              <a:extLst>
                <a:ext uri="{FF2B5EF4-FFF2-40B4-BE49-F238E27FC236}">
                  <a16:creationId xmlns:a16="http://schemas.microsoft.com/office/drawing/2014/main" id="{D8548B82-0E88-8D4D-89B1-65A048FBD86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2880" y="1796142"/>
              <a:ext cx="2755964" cy="33176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12931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70"/>
    </mc:Choice>
    <mc:Fallback xmlns="">
      <p:transition spd="slow" advTm="147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624840"/>
            <a:ext cx="12192000" cy="1844040"/>
          </a:xfrm>
          <a:prstGeom prst="rect">
            <a:avLst/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789578" y="33823"/>
            <a:ext cx="1770741" cy="1770741"/>
          </a:xfrm>
          <a:prstGeom prst="ellipse">
            <a:avLst/>
          </a:prstGeom>
          <a:solidFill>
            <a:srgbClr val="CCFF99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1445130" y="674413"/>
            <a:ext cx="1770741" cy="1770741"/>
          </a:xfrm>
          <a:prstGeom prst="ellipse">
            <a:avLst/>
          </a:prstGeom>
          <a:solidFill>
            <a:srgbClr val="CCCCFF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2100682" y="0"/>
            <a:ext cx="3745739" cy="3745739"/>
          </a:xfrm>
          <a:prstGeom prst="ellipse">
            <a:avLst/>
          </a:prstGeom>
          <a:solidFill>
            <a:srgbClr val="99CCFF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5386317" y="2200707"/>
            <a:ext cx="984004" cy="984004"/>
          </a:xfrm>
          <a:prstGeom prst="ellipse">
            <a:avLst/>
          </a:prstGeom>
          <a:solidFill>
            <a:srgbClr val="99CCCC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1346496" y="2494727"/>
            <a:ext cx="622807" cy="622807"/>
          </a:xfrm>
          <a:prstGeom prst="ellipse">
            <a:avLst/>
          </a:prstGeom>
          <a:solidFill>
            <a:srgbClr val="CCFF99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6641769" y="1098118"/>
            <a:ext cx="47548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sz="5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6641769" y="3387890"/>
            <a:ext cx="47548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프로젝트 주제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641769" y="4149890"/>
            <a:ext cx="47548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프로젝트 구조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6641769" y="4911890"/>
            <a:ext cx="47548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시나리오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6641769" y="5673890"/>
            <a:ext cx="47548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기대효과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80"/>
    </mc:Choice>
    <mc:Fallback xmlns="">
      <p:transition spd="slow" advTm="658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182880" y="342463"/>
            <a:ext cx="10789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Q9. </a:t>
            </a:r>
            <a:r>
              <a:rPr lang="ko-KR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왜 많은 실험들 중 전기회로를 주제로 잡았는지</a:t>
            </a:r>
            <a:r>
              <a:rPr lang="en-US" altLang="ko-KR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?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6E38C1D0-7434-CA40-2BD9-3A29A4B1F072}"/>
              </a:ext>
            </a:extLst>
          </p:cNvPr>
          <p:cNvGrpSpPr/>
          <p:nvPr/>
        </p:nvGrpSpPr>
        <p:grpSpPr>
          <a:xfrm>
            <a:off x="182880" y="1796142"/>
            <a:ext cx="5511928" cy="4001072"/>
            <a:chOff x="182880" y="1796142"/>
            <a:chExt cx="5511928" cy="4001072"/>
          </a:xfrm>
        </p:grpSpPr>
        <p:pic>
          <p:nvPicPr>
            <p:cNvPr id="15" name="그림 14" descr="텍스트, 스크린샷, 번호, 소프트웨어이(가) 표시된 사진&#10;&#10;자동 생성된 설명">
              <a:extLst>
                <a:ext uri="{FF2B5EF4-FFF2-40B4-BE49-F238E27FC236}">
                  <a16:creationId xmlns:a16="http://schemas.microsoft.com/office/drawing/2014/main" id="{022CDFE4-568F-B248-171C-CCB9B41365F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38844" y="1796142"/>
              <a:ext cx="2755964" cy="4001072"/>
            </a:xfrm>
            <a:prstGeom prst="rect">
              <a:avLst/>
            </a:prstGeom>
          </p:spPr>
        </p:pic>
        <p:pic>
          <p:nvPicPr>
            <p:cNvPr id="17" name="그림 16" descr="텍스트, 폰트, 스크린샷이(가) 표시된 사진&#10;&#10;자동 생성된 설명">
              <a:extLst>
                <a:ext uri="{FF2B5EF4-FFF2-40B4-BE49-F238E27FC236}">
                  <a16:creationId xmlns:a16="http://schemas.microsoft.com/office/drawing/2014/main" id="{1BF86C32-D84A-6788-E68F-0DDE432E753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2880" y="5113482"/>
              <a:ext cx="2755964" cy="683732"/>
            </a:xfrm>
            <a:prstGeom prst="rect">
              <a:avLst/>
            </a:prstGeom>
          </p:spPr>
        </p:pic>
        <p:pic>
          <p:nvPicPr>
            <p:cNvPr id="19" name="그림 18" descr="텍스트, 스크린샷, 소프트웨어, 웹 페이지이(가) 표시된 사진&#10;&#10;자동 생성된 설명">
              <a:extLst>
                <a:ext uri="{FF2B5EF4-FFF2-40B4-BE49-F238E27FC236}">
                  <a16:creationId xmlns:a16="http://schemas.microsoft.com/office/drawing/2014/main" id="{DB61808F-C602-CAC3-3BAE-ECC55EA14C0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2880" y="1796142"/>
              <a:ext cx="2755964" cy="3317690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0FF24166-3A12-2D7C-59E0-45C5ACAE8547}"/>
              </a:ext>
            </a:extLst>
          </p:cNvPr>
          <p:cNvSpPr txBox="1"/>
          <p:nvPr/>
        </p:nvSpPr>
        <p:spPr>
          <a:xfrm>
            <a:off x="5694808" y="1796142"/>
            <a:ext cx="643637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초등학교 </a:t>
            </a:r>
            <a:r>
              <a:rPr lang="en-US" altLang="ko-KR" dirty="0">
                <a:solidFill>
                  <a:schemeClr val="bg1"/>
                </a:solidFill>
              </a:rPr>
              <a:t>6</a:t>
            </a:r>
            <a:r>
              <a:rPr lang="ko-KR" altLang="en-US" dirty="0">
                <a:solidFill>
                  <a:schemeClr val="bg1"/>
                </a:solidFill>
              </a:rPr>
              <a:t>학년부터 중학교 </a:t>
            </a:r>
            <a:r>
              <a:rPr lang="en-US" altLang="ko-KR" dirty="0">
                <a:solidFill>
                  <a:schemeClr val="bg1"/>
                </a:solidFill>
              </a:rPr>
              <a:t>3</a:t>
            </a:r>
            <a:r>
              <a:rPr lang="ko-KR" altLang="en-US" dirty="0">
                <a:solidFill>
                  <a:schemeClr val="bg1"/>
                </a:solidFill>
              </a:rPr>
              <a:t>학년까지 총 </a:t>
            </a:r>
            <a:r>
              <a:rPr lang="en-US" altLang="ko-KR" dirty="0">
                <a:solidFill>
                  <a:schemeClr val="bg1"/>
                </a:solidFill>
              </a:rPr>
              <a:t>3</a:t>
            </a:r>
            <a:r>
              <a:rPr lang="ko-KR" altLang="en-US" dirty="0">
                <a:solidFill>
                  <a:schemeClr val="bg1"/>
                </a:solidFill>
              </a:rPr>
              <a:t>번이나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교육과정에 들어가 있는 주제인만큼 현재 교육과정이 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전기에 대해 중요하게 생각하고 있다고 생각한다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  <a:p>
            <a:r>
              <a:rPr lang="ko-KR" altLang="en-US" dirty="0">
                <a:solidFill>
                  <a:schemeClr val="bg1"/>
                </a:solidFill>
              </a:rPr>
              <a:t>단순 시각적인 효과만 확인을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ko-KR" altLang="en-US" dirty="0">
                <a:solidFill>
                  <a:schemeClr val="bg1"/>
                </a:solidFill>
              </a:rPr>
              <a:t>하는 것이 아니라 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그 안에 들어있는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ko-KR" altLang="en-US" dirty="0">
                <a:solidFill>
                  <a:schemeClr val="bg1"/>
                </a:solidFill>
              </a:rPr>
              <a:t>정보들</a:t>
            </a:r>
            <a:r>
              <a:rPr lang="en-US" altLang="ko-KR" dirty="0">
                <a:solidFill>
                  <a:schemeClr val="bg1"/>
                </a:solidFill>
              </a:rPr>
              <a:t>(</a:t>
            </a:r>
            <a:r>
              <a:rPr lang="ko-KR" altLang="en-US" dirty="0">
                <a:solidFill>
                  <a:schemeClr val="bg1"/>
                </a:solidFill>
              </a:rPr>
              <a:t>저항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전압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전류</a:t>
            </a:r>
            <a:r>
              <a:rPr lang="en-US" altLang="ko-KR" dirty="0">
                <a:solidFill>
                  <a:schemeClr val="bg1"/>
                </a:solidFill>
              </a:rPr>
              <a:t>)</a:t>
            </a:r>
            <a:r>
              <a:rPr lang="ko-KR" altLang="en-US" dirty="0">
                <a:solidFill>
                  <a:schemeClr val="bg1"/>
                </a:solidFill>
              </a:rPr>
              <a:t>도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ko-KR" altLang="en-US" dirty="0">
                <a:solidFill>
                  <a:schemeClr val="bg1"/>
                </a:solidFill>
              </a:rPr>
              <a:t>즉시 확인이 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가능하다는 장점이 있어 공부를 도울 수 있을 것이라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ko-KR" altLang="en-US" dirty="0">
                <a:solidFill>
                  <a:schemeClr val="bg1"/>
                </a:solidFill>
              </a:rPr>
              <a:t>생각한다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8007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70"/>
    </mc:Choice>
    <mc:Fallback xmlns="">
      <p:transition spd="slow" advTm="147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182880" y="342463"/>
            <a:ext cx="10789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Q10. MR </a:t>
            </a:r>
            <a:r>
              <a:rPr lang="ko-KR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장비가 고가의 장비인데 그만한 이점이 있는지</a:t>
            </a:r>
            <a:r>
              <a:rPr lang="en-US" altLang="ko-KR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?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FF24166-3A12-2D7C-59E0-45C5ACAE8547}"/>
              </a:ext>
            </a:extLst>
          </p:cNvPr>
          <p:cNvSpPr txBox="1"/>
          <p:nvPr/>
        </p:nvSpPr>
        <p:spPr>
          <a:xfrm>
            <a:off x="182880" y="1485898"/>
            <a:ext cx="12062918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dirty="0">
                <a:solidFill>
                  <a:schemeClr val="bg1"/>
                </a:solidFill>
              </a:rPr>
              <a:t>실습교육에서 가상현실</a:t>
            </a:r>
            <a:r>
              <a:rPr lang="en-US" altLang="ko-KR" sz="1800" dirty="0">
                <a:solidFill>
                  <a:schemeClr val="bg1"/>
                </a:solidFill>
              </a:rPr>
              <a:t>, </a:t>
            </a:r>
            <a:r>
              <a:rPr lang="ko-KR" altLang="en-US" sz="1800" dirty="0">
                <a:solidFill>
                  <a:schemeClr val="bg1"/>
                </a:solidFill>
              </a:rPr>
              <a:t>시뮬레이션</a:t>
            </a:r>
            <a:r>
              <a:rPr lang="en-US" altLang="ko-KR" sz="1800" dirty="0">
                <a:solidFill>
                  <a:schemeClr val="bg1"/>
                </a:solidFill>
              </a:rPr>
              <a:t>, </a:t>
            </a:r>
            <a:r>
              <a:rPr lang="ko-KR" altLang="en-US" sz="1800" dirty="0">
                <a:solidFill>
                  <a:schemeClr val="bg1"/>
                </a:solidFill>
              </a:rPr>
              <a:t>전통적인 강의식 교육방법에 따른 효과 비교 </a:t>
            </a:r>
            <a:r>
              <a:rPr lang="en-US" altLang="ko-KR" sz="1800" dirty="0">
                <a:solidFill>
                  <a:schemeClr val="bg1"/>
                </a:solidFill>
              </a:rPr>
              <a:t>(2021 </a:t>
            </a:r>
            <a:r>
              <a:rPr lang="ko-KR" altLang="en-US" sz="1800" dirty="0" err="1">
                <a:solidFill>
                  <a:schemeClr val="bg1"/>
                </a:solidFill>
              </a:rPr>
              <a:t>채민정</a:t>
            </a:r>
            <a:r>
              <a:rPr lang="en-US" altLang="ko-KR" sz="1800" dirty="0">
                <a:solidFill>
                  <a:schemeClr val="bg1"/>
                </a:solidFill>
              </a:rPr>
              <a:t>)</a:t>
            </a:r>
            <a:r>
              <a:rPr lang="ko-KR" altLang="en-US" sz="1800" dirty="0">
                <a:solidFill>
                  <a:schemeClr val="bg1"/>
                </a:solidFill>
              </a:rPr>
              <a:t>에 따르면</a:t>
            </a:r>
            <a:endParaRPr lang="en-US" altLang="ko-KR" sz="1800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강의식 수업보다 학습 성취도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만족도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몰입도 등에서 더 좋은 수업 효과가 나타났으며</a:t>
            </a:r>
            <a:r>
              <a:rPr lang="en-US" altLang="ko-KR" dirty="0">
                <a:solidFill>
                  <a:schemeClr val="bg1"/>
                </a:solidFill>
              </a:rPr>
              <a:t>,</a:t>
            </a:r>
          </a:p>
          <a:p>
            <a:r>
              <a:rPr lang="en-US" altLang="ko-KR" dirty="0">
                <a:solidFill>
                  <a:schemeClr val="bg1"/>
                </a:solidFill>
              </a:rPr>
              <a:t> MR </a:t>
            </a:r>
            <a:r>
              <a:rPr lang="ko-KR" altLang="en-US" dirty="0">
                <a:solidFill>
                  <a:schemeClr val="bg1"/>
                </a:solidFill>
              </a:rPr>
              <a:t>장비는 추후에 다른 용도로도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ko-KR" altLang="en-US" sz="1800" dirty="0">
                <a:solidFill>
                  <a:schemeClr val="bg1"/>
                </a:solidFill>
              </a:rPr>
              <a:t>사용이 가능하다</a:t>
            </a:r>
            <a:r>
              <a:rPr lang="en-US" altLang="ko-KR" sz="1800" dirty="0">
                <a:solidFill>
                  <a:schemeClr val="bg1"/>
                </a:solidFill>
              </a:rPr>
              <a:t>.</a:t>
            </a:r>
            <a:r>
              <a:rPr lang="ko-KR" altLang="en-US" sz="1800" dirty="0">
                <a:solidFill>
                  <a:schemeClr val="bg1"/>
                </a:solidFill>
              </a:rPr>
              <a:t> </a:t>
            </a:r>
            <a:endParaRPr lang="en-US" altLang="ko-KR" sz="1800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점차 </a:t>
            </a:r>
            <a:r>
              <a:rPr lang="en-US" altLang="ko-KR" dirty="0">
                <a:solidFill>
                  <a:schemeClr val="bg1"/>
                </a:solidFill>
              </a:rPr>
              <a:t>MR </a:t>
            </a:r>
            <a:r>
              <a:rPr lang="ko-KR" altLang="en-US" dirty="0">
                <a:solidFill>
                  <a:schemeClr val="bg1"/>
                </a:solidFill>
              </a:rPr>
              <a:t>장비가 보급되고 사람들이 사용에 친숙해지면 좀 더 접근성이 높은 컨텐츠가 될 것이다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  <a:p>
            <a:endParaRPr lang="en-US" altLang="ko-KR" dirty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&lt;HMD</a:t>
            </a:r>
            <a:r>
              <a:rPr lang="ko-KR" altLang="en-US" dirty="0">
                <a:solidFill>
                  <a:schemeClr val="bg1"/>
                </a:solidFill>
              </a:rPr>
              <a:t>의 보급 기사</a:t>
            </a:r>
            <a:r>
              <a:rPr lang="en-US" altLang="ko-KR" dirty="0">
                <a:solidFill>
                  <a:schemeClr val="bg1"/>
                </a:solidFill>
              </a:rPr>
              <a:t>&gt;</a:t>
            </a:r>
          </a:p>
          <a:p>
            <a:r>
              <a:rPr lang="ko-KR" altLang="en-US" sz="1800" kern="0" spc="0" dirty="0">
                <a:solidFill>
                  <a:schemeClr val="bg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소비자 가전 시장의 </a:t>
            </a:r>
            <a:r>
              <a:rPr lang="en-US" altLang="ko-KR" sz="1800" kern="0" spc="0" dirty="0">
                <a:solidFill>
                  <a:schemeClr val="bg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'VR </a:t>
            </a:r>
            <a:r>
              <a:rPr lang="ko-KR" altLang="en-US" sz="1800" kern="0" spc="0" dirty="0">
                <a:solidFill>
                  <a:schemeClr val="bg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헤드셋</a:t>
            </a:r>
            <a:r>
              <a:rPr lang="en-US" altLang="ko-KR" sz="1800" kern="0" spc="0" dirty="0">
                <a:solidFill>
                  <a:schemeClr val="bg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' </a:t>
            </a:r>
            <a:r>
              <a:rPr lang="ko-KR" altLang="en-US" sz="1800" kern="0" spc="0" dirty="0">
                <a:solidFill>
                  <a:schemeClr val="bg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부문의 글로벌 거래량은 </a:t>
            </a:r>
            <a:r>
              <a:rPr lang="en-US" altLang="ko-KR" sz="1800" kern="0" spc="0" dirty="0">
                <a:solidFill>
                  <a:schemeClr val="bg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2024</a:t>
            </a:r>
            <a:r>
              <a:rPr lang="ko-KR" altLang="en-US" sz="1800" kern="0" spc="0" dirty="0">
                <a:solidFill>
                  <a:schemeClr val="bg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년에서 </a:t>
            </a:r>
            <a:r>
              <a:rPr lang="en-US" altLang="ko-KR" sz="1800" kern="0" spc="0" dirty="0">
                <a:solidFill>
                  <a:schemeClr val="bg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2028</a:t>
            </a:r>
            <a:r>
              <a:rPr lang="ko-KR" altLang="en-US" sz="1800" kern="0" spc="0" dirty="0">
                <a:solidFill>
                  <a:schemeClr val="bg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년 사이에 총 </a:t>
            </a:r>
            <a:r>
              <a:rPr lang="en-US" altLang="ko-KR" sz="1800" kern="0" spc="0" dirty="0">
                <a:solidFill>
                  <a:schemeClr val="bg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360</a:t>
            </a:r>
            <a:r>
              <a:rPr lang="ko-KR" altLang="en-US" sz="1800" kern="0" spc="0" dirty="0">
                <a:solidFill>
                  <a:schemeClr val="bg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만 개</a:t>
            </a:r>
            <a:r>
              <a:rPr lang="en-US" altLang="ko-KR" sz="1800" kern="0" spc="0" dirty="0">
                <a:solidFill>
                  <a:schemeClr val="bg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(+15.24%)</a:t>
            </a:r>
            <a:r>
              <a:rPr lang="ko-KR" altLang="en-US" sz="1800" kern="0" spc="0" dirty="0">
                <a:solidFill>
                  <a:schemeClr val="bg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로 </a:t>
            </a:r>
            <a:endParaRPr lang="en-US" altLang="ko-KR" sz="1800" kern="0" spc="0" dirty="0">
              <a:solidFill>
                <a:schemeClr val="bg1"/>
              </a:solidFill>
              <a:effectLst/>
              <a:latin typeface="함초롬바탕" panose="02030604000101010101" pitchFamily="18" charset="-127"/>
              <a:ea typeface="함초롬바탕" panose="02030604000101010101" pitchFamily="18" charset="-127"/>
            </a:endParaRPr>
          </a:p>
          <a:p>
            <a:r>
              <a:rPr lang="ko-KR" altLang="en-US" sz="1800" kern="0" spc="0" dirty="0">
                <a:solidFill>
                  <a:schemeClr val="bg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지속적으로 증가할 것으로 예상됩니다</a:t>
            </a:r>
            <a:r>
              <a:rPr lang="en-US" altLang="ko-KR" sz="1800" kern="0" spc="0" dirty="0">
                <a:solidFill>
                  <a:schemeClr val="bg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 10</a:t>
            </a:r>
            <a:r>
              <a:rPr lang="ko-KR" altLang="en-US" sz="1800" kern="0" spc="0" dirty="0">
                <a:solidFill>
                  <a:schemeClr val="bg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년 연속 증가세를 보인 후 </a:t>
            </a:r>
            <a:r>
              <a:rPr lang="en-US" altLang="ko-KR" sz="1800" kern="0" spc="0" dirty="0">
                <a:solidFill>
                  <a:schemeClr val="bg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2028</a:t>
            </a:r>
            <a:r>
              <a:rPr lang="ko-KR" altLang="en-US" sz="1800" kern="0" spc="0" dirty="0">
                <a:solidFill>
                  <a:schemeClr val="bg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년에는 </a:t>
            </a:r>
            <a:r>
              <a:rPr lang="en-US" altLang="ko-KR" sz="1800" kern="0" spc="0" dirty="0">
                <a:solidFill>
                  <a:schemeClr val="bg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2,726</a:t>
            </a:r>
            <a:r>
              <a:rPr lang="ko-KR" altLang="en-US" sz="1800" kern="0" spc="0" dirty="0">
                <a:solidFill>
                  <a:schemeClr val="bg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만 개에 달할 것으로 예상됩니다</a:t>
            </a:r>
            <a:r>
              <a:rPr lang="en-US" altLang="ko-KR" sz="1800" kern="0" spc="0" dirty="0">
                <a:solidFill>
                  <a:schemeClr val="bg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</a:p>
          <a:p>
            <a:r>
              <a:rPr lang="ko-KR" altLang="en-US" sz="1800" kern="0" spc="0" dirty="0">
                <a:solidFill>
                  <a:schemeClr val="bg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특히</a:t>
            </a:r>
            <a:r>
              <a:rPr lang="en-US" altLang="ko-KR" sz="1800" kern="0" spc="0" dirty="0">
                <a:solidFill>
                  <a:schemeClr val="bg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sz="1800" kern="0" spc="0" dirty="0">
                <a:solidFill>
                  <a:schemeClr val="bg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소비자 가전 시장에서 </a:t>
            </a:r>
            <a:r>
              <a:rPr lang="en-US" altLang="ko-KR" sz="1800" kern="0" spc="0" dirty="0">
                <a:solidFill>
                  <a:schemeClr val="bg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'VR </a:t>
            </a:r>
            <a:r>
              <a:rPr lang="ko-KR" altLang="en-US" sz="1800" kern="0" spc="0" dirty="0">
                <a:solidFill>
                  <a:schemeClr val="bg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헤드셋</a:t>
            </a:r>
            <a:r>
              <a:rPr lang="en-US" altLang="ko-KR" sz="1800" kern="0" spc="0" dirty="0">
                <a:solidFill>
                  <a:schemeClr val="bg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' </a:t>
            </a:r>
            <a:r>
              <a:rPr lang="ko-KR" altLang="en-US" sz="1800" kern="0" spc="0" dirty="0">
                <a:solidFill>
                  <a:schemeClr val="bg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부문의 규모는 지난 몇 년 동안 지속적으로 증가하고 있었습니다</a:t>
            </a:r>
            <a:r>
              <a:rPr lang="en-US" altLang="ko-KR" sz="1800" kern="0" spc="0" dirty="0">
                <a:solidFill>
                  <a:schemeClr val="bg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  <a:endParaRPr lang="ko-KR" altLang="en-US" sz="1800" kern="0" spc="0" dirty="0">
              <a:solidFill>
                <a:schemeClr val="bg1"/>
              </a:solidFill>
              <a:effectLst/>
              <a:latin typeface="함초롬바탕" panose="02030604000101010101" pitchFamily="18" charset="-127"/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- </a:t>
            </a:r>
            <a:r>
              <a:rPr lang="ko-KR" altLang="en-US" dirty="0">
                <a:solidFill>
                  <a:schemeClr val="bg1"/>
                </a:solidFill>
              </a:rPr>
              <a:t>출처 </a:t>
            </a:r>
            <a:r>
              <a:rPr lang="en-US" altLang="ko-KR" dirty="0">
                <a:solidFill>
                  <a:schemeClr val="bg1"/>
                </a:solidFill>
              </a:rPr>
              <a:t>: STATISTA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en-US" altLang="ko-KR" dirty="0">
                <a:solidFill>
                  <a:schemeClr val="bg1"/>
                </a:solidFill>
              </a:rPr>
              <a:t>(2024 Thomas Alsop) 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1961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70"/>
    </mc:Choice>
    <mc:Fallback xmlns="">
      <p:transition spd="slow" advTm="147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182880" y="342463"/>
            <a:ext cx="69574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Q11. 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실제회로보다 </a:t>
            </a:r>
            <a:r>
              <a:rPr kumimoji="0" lang="ko-KR" alt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오래걸리지않나요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?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FF24166-3A12-2D7C-59E0-45C5ACAE8547}"/>
              </a:ext>
            </a:extLst>
          </p:cNvPr>
          <p:cNvSpPr txBox="1"/>
          <p:nvPr/>
        </p:nvSpPr>
        <p:spPr>
          <a:xfrm>
            <a:off x="5694808" y="1796142"/>
            <a:ext cx="626228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-webkit-standard"/>
                <a:ea typeface="맑은 고딕" panose="020B0503020000020004" pitchFamily="50" charset="-127"/>
                <a:cs typeface="+mn-cs"/>
              </a:rPr>
              <a:t>혼합현실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-webkit-standard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en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-webkit-standard"/>
                <a:ea typeface="맑은 고딕" panose="020B0503020000020004" pitchFamily="50" charset="-127"/>
                <a:cs typeface="+mn-cs"/>
              </a:rPr>
              <a:t>MR)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-webkit-standard"/>
                <a:ea typeface="맑은 고딕" panose="020B0503020000020004" pitchFamily="50" charset="-127"/>
                <a:cs typeface="+mn-cs"/>
              </a:rPr>
              <a:t>기반 전기 회로 실험은 초기 설정 시간이 걸리지만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-webkit-standard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-webkit-standard"/>
                <a:ea typeface="맑은 고딕" panose="020B0503020000020004" pitchFamily="50" charset="-127"/>
                <a:cs typeface="+mn-cs"/>
              </a:rPr>
              <a:t>전압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-webkit-standard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-webkit-standard"/>
                <a:ea typeface="맑은 고딕" panose="020B0503020000020004" pitchFamily="50" charset="-127"/>
                <a:cs typeface="+mn-cs"/>
              </a:rPr>
              <a:t>전류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-webkit-standard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-webkit-standard"/>
                <a:ea typeface="맑은 고딕" panose="020B0503020000020004" pitchFamily="50" charset="-127"/>
                <a:cs typeface="+mn-cs"/>
              </a:rPr>
              <a:t>저항의 실시간 측정이 가능하고 회로 구성의 빠른 재구성이 가능합니다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-webkit-standard"/>
                <a:ea typeface="맑은 고딕" panose="020B0503020000020004" pitchFamily="50" charset="-127"/>
                <a:cs typeface="+mn-cs"/>
              </a:rPr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-webkit-standard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-webkit-standard"/>
                <a:ea typeface="맑은 고딕" panose="020B0503020000020004" pitchFamily="50" charset="-127"/>
                <a:cs typeface="+mn-cs"/>
              </a:rPr>
              <a:t>물리적 회로에서 발생하는 배선 정리와 측정 도구 사용 등의 번거로움을 줄여줄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-webkit-standard"/>
                <a:ea typeface="맑은 고딕" panose="020B0503020000020004" pitchFamily="50" charset="-127"/>
                <a:cs typeface="+mn-cs"/>
              </a:rPr>
              <a:t>뿐만아니라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-webkit-standard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-webkit-standard"/>
                <a:ea typeface="맑은 고딕" panose="020B0503020000020004" pitchFamily="50" charset="-127"/>
                <a:cs typeface="+mn-cs"/>
              </a:rPr>
              <a:t>오류 수정도 즉각적으로 이루어지므로 전체 실험 시간과 효율성을 고려하면 </a:t>
            </a:r>
            <a:r>
              <a:rPr kumimoji="0" lang="en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-webkit-standard"/>
                <a:ea typeface="맑은 고딕" panose="020B0503020000020004" pitchFamily="50" charset="-127"/>
                <a:cs typeface="+mn-cs"/>
              </a:rPr>
              <a:t>MR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-webkit-standard"/>
                <a:ea typeface="맑은 고딕" panose="020B0503020000020004" pitchFamily="50" charset="-127"/>
                <a:cs typeface="+mn-cs"/>
              </a:rPr>
              <a:t>이 더 유리하다고 볼 수 있습니다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-webkit-standard"/>
                <a:ea typeface="맑은 고딕" panose="020B0503020000020004" pitchFamily="50" charset="-127"/>
                <a:cs typeface="+mn-cs"/>
              </a:rPr>
              <a:t>.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" name="그림 2" descr="전자제품, 기계, 사람, 스크린샷이(가) 표시된 사진&#10;&#10;자동 생성된 설명">
            <a:extLst>
              <a:ext uri="{FF2B5EF4-FFF2-40B4-BE49-F238E27FC236}">
                <a16:creationId xmlns:a16="http://schemas.microsoft.com/office/drawing/2014/main" id="{92454200-CF07-B807-EC36-7CEC579387AA}"/>
              </a:ext>
            </a:extLst>
          </p:cNvPr>
          <p:cNvPicPr preferRelativeResize="0"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12" y="1484244"/>
            <a:ext cx="5459896" cy="3482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263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70"/>
    </mc:Choice>
    <mc:Fallback xmlns="">
      <p:transition spd="slow" advTm="147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182880" y="342463"/>
            <a:ext cx="69574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Q12. </a:t>
            </a:r>
            <a:r>
              <a:rPr kumimoji="0" lang="en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Meta quest pro 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얼마인지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?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FF24166-3A12-2D7C-59E0-45C5ACAE8547}"/>
              </a:ext>
            </a:extLst>
          </p:cNvPr>
          <p:cNvSpPr txBox="1"/>
          <p:nvPr/>
        </p:nvSpPr>
        <p:spPr>
          <a:xfrm>
            <a:off x="5694809" y="1796142"/>
            <a:ext cx="63143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-webkit-standard"/>
                <a:ea typeface="맑은 고딕" panose="020B0503020000020004" pitchFamily="50" charset="-127"/>
                <a:cs typeface="+mn-cs"/>
              </a:rPr>
              <a:t>Meta Quest Pro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-webkit-standard"/>
                <a:ea typeface="맑은 고딕" panose="020B0503020000020004" pitchFamily="50" charset="-127"/>
                <a:cs typeface="+mn-cs"/>
              </a:rPr>
              <a:t>의 가격은 약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-webkit-standard"/>
                <a:ea typeface="맑은 고딕" panose="020B0503020000020004" pitchFamily="50" charset="-127"/>
                <a:cs typeface="+mn-cs"/>
              </a:rPr>
              <a:t>145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-webkit-standard"/>
                <a:ea typeface="맑은 고딕" panose="020B0503020000020004" pitchFamily="50" charset="-127"/>
                <a:cs typeface="+mn-cs"/>
              </a:rPr>
              <a:t>만 원입니다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-webkit-standard"/>
                <a:ea typeface="맑은 고딕" panose="020B0503020000020004" pitchFamily="50" charset="-127"/>
                <a:cs typeface="+mn-cs"/>
              </a:rPr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-webkit-standard"/>
                <a:ea typeface="맑은 고딕" panose="020B0503020000020004" pitchFamily="50" charset="-127"/>
                <a:cs typeface="+mn-cs"/>
              </a:rPr>
              <a:t>시간이 지나면서 새로운 모델이 출시되고 기술이 발전함에 따라 가격이 점차 내려갈 것으로 예상됩니다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-webkit-standard"/>
                <a:ea typeface="맑은 고딕" panose="020B0503020000020004" pitchFamily="50" charset="-127"/>
                <a:cs typeface="+mn-cs"/>
              </a:rPr>
              <a:t>.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1ACB677-E8A4-7821-0635-AE4BF1E49B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" y="1312606"/>
            <a:ext cx="5516073" cy="4700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26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70"/>
    </mc:Choice>
    <mc:Fallback xmlns="">
      <p:transition spd="slow" advTm="147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182880" y="342463"/>
            <a:ext cx="69574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Q13. 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왜 </a:t>
            </a:r>
            <a:r>
              <a:rPr kumimoji="0" lang="en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Meta Quest Pro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로 했나요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?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FF24166-3A12-2D7C-59E0-45C5ACAE8547}"/>
              </a:ext>
            </a:extLst>
          </p:cNvPr>
          <p:cNvSpPr txBox="1"/>
          <p:nvPr/>
        </p:nvSpPr>
        <p:spPr>
          <a:xfrm>
            <a:off x="6773055" y="1695702"/>
            <a:ext cx="506675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-webkit-standard"/>
                <a:ea typeface="맑은 고딕" panose="020B0503020000020004" pitchFamily="50" charset="-127"/>
                <a:cs typeface="+mn-cs"/>
              </a:rPr>
              <a:t>Meta Quest Pro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-webkit-standard"/>
                <a:ea typeface="맑은 고딕" panose="020B0503020000020004" pitchFamily="50" charset="-127"/>
                <a:cs typeface="+mn-cs"/>
              </a:rPr>
              <a:t>로 이번 프로젝트를 제작한 이유는 학교에서 사용 가능한 </a:t>
            </a:r>
            <a:r>
              <a:rPr kumimoji="0" lang="en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-webkit-standard"/>
                <a:ea typeface="맑은 고딕" panose="020B0503020000020004" pitchFamily="50" charset="-127"/>
                <a:cs typeface="+mn-cs"/>
              </a:rPr>
              <a:t>MR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-webkit-standard"/>
                <a:ea typeface="맑은 고딕" panose="020B0503020000020004" pitchFamily="50" charset="-127"/>
                <a:cs typeface="+mn-cs"/>
              </a:rPr>
              <a:t>기기 중 접근성이 높고 성능이 뛰어나기 때문입니다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-webkit-standard"/>
                <a:ea typeface="맑은 고딕" panose="020B0503020000020004" pitchFamily="50" charset="-127"/>
                <a:cs typeface="+mn-cs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-webkit-standard"/>
                <a:ea typeface="맑은 고딕" panose="020B0503020000020004" pitchFamily="50" charset="-127"/>
                <a:cs typeface="+mn-cs"/>
              </a:rPr>
              <a:t>또한 이번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-webkit-standard"/>
                <a:ea typeface="맑은 고딕" panose="020B0503020000020004" pitchFamily="50" charset="-127"/>
                <a:cs typeface="+mn-cs"/>
              </a:rPr>
              <a:t>캡스톤때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-webkit-standard"/>
                <a:ea typeface="맑은 고딕" panose="020B0503020000020004" pitchFamily="50" charset="-127"/>
                <a:cs typeface="+mn-cs"/>
              </a:rPr>
              <a:t> 이용해보며 장비 사용법에 대해 더 알아보고 싶었습니다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-webkit-standard"/>
                <a:ea typeface="맑은 고딕" panose="020B0503020000020004" pitchFamily="50" charset="-127"/>
                <a:cs typeface="+mn-cs"/>
              </a:rPr>
              <a:t>.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0C2B75D-CB96-78E2-D3A7-9E6724F402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" y="1499548"/>
            <a:ext cx="6431507" cy="3858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2693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70"/>
    </mc:Choice>
    <mc:Fallback xmlns="">
      <p:transition spd="slow" advTm="147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182880" y="342463"/>
            <a:ext cx="10789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Q14. </a:t>
            </a:r>
            <a:r>
              <a:rPr lang="ko-KR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어떻게 만들었는지 </a:t>
            </a:r>
            <a:r>
              <a:rPr lang="en-US" altLang="ko-KR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– </a:t>
            </a:r>
            <a:r>
              <a:rPr lang="ko-KR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회로 계산 부분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B881CEA-CA4D-1C64-BCFF-043685CEC1E5}"/>
              </a:ext>
            </a:extLst>
          </p:cNvPr>
          <p:cNvSpPr txBox="1"/>
          <p:nvPr/>
        </p:nvSpPr>
        <p:spPr>
          <a:xfrm>
            <a:off x="182880" y="1306286"/>
            <a:ext cx="1170224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병렬로 연결되어 있는 부품들은 하나의 부품으로 바꿀 수 있어서 하나의 부품</a:t>
            </a:r>
            <a:r>
              <a:rPr lang="en-US" altLang="ko-KR" dirty="0">
                <a:solidFill>
                  <a:schemeClr val="bg1"/>
                </a:solidFill>
              </a:rPr>
              <a:t>(</a:t>
            </a:r>
            <a:r>
              <a:rPr lang="ko-KR" altLang="en-US" dirty="0">
                <a:solidFill>
                  <a:schemeClr val="bg1"/>
                </a:solidFill>
              </a:rPr>
              <a:t>병렬 부품</a:t>
            </a:r>
            <a:r>
              <a:rPr lang="en-US" altLang="ko-KR" dirty="0">
                <a:solidFill>
                  <a:schemeClr val="bg1"/>
                </a:solidFill>
              </a:rPr>
              <a:t>)</a:t>
            </a:r>
            <a:r>
              <a:rPr lang="ko-KR" altLang="en-US" dirty="0">
                <a:solidFill>
                  <a:schemeClr val="bg1"/>
                </a:solidFill>
              </a:rPr>
              <a:t>을 만들고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간선이 병렬 회로와 연결되어 있으면 연결을 끊고 병렬 부품에 대신 연결하여 계산했다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  <a:p>
            <a:r>
              <a:rPr lang="ko-KR" altLang="en-US" dirty="0">
                <a:solidFill>
                  <a:schemeClr val="bg1"/>
                </a:solidFill>
              </a:rPr>
              <a:t>그리고 병렬 부품이 병렬 내부에 있던 부품들을 알 수 있도록 하여 계산할 때 병렬 내부의 부품들도 계산되도록 했다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  <a:p>
            <a:r>
              <a:rPr lang="ko-KR" altLang="en-US" dirty="0">
                <a:solidFill>
                  <a:schemeClr val="bg1"/>
                </a:solidFill>
              </a:rPr>
              <a:t>계산이 완료되면 병렬 부품을 제거하고 다시 간선이 기존의 병렬 회로와 연결되도록 했다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직렬로 연결되어 있는 부품들은 단순히 값들을 더해주었다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02393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70"/>
    </mc:Choice>
    <mc:Fallback xmlns="">
      <p:transition spd="slow" advTm="147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2785137" y="2845055"/>
            <a:ext cx="1522456" cy="1265694"/>
            <a:chOff x="2259720" y="365760"/>
            <a:chExt cx="7204320" cy="5989318"/>
          </a:xfrm>
        </p:grpSpPr>
        <p:sp>
          <p:nvSpPr>
            <p:cNvPr id="2" name="椭圆 1"/>
            <p:cNvSpPr/>
            <p:nvPr/>
          </p:nvSpPr>
          <p:spPr>
            <a:xfrm>
              <a:off x="4810099" y="2143099"/>
              <a:ext cx="2571801" cy="2571801"/>
            </a:xfrm>
            <a:prstGeom prst="ellipse">
              <a:avLst/>
            </a:prstGeom>
            <a:solidFill>
              <a:schemeClr val="bg1">
                <a:lumMod val="85000"/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椭圆 2"/>
            <p:cNvSpPr/>
            <p:nvPr/>
          </p:nvSpPr>
          <p:spPr>
            <a:xfrm>
              <a:off x="2259720" y="1232899"/>
              <a:ext cx="3482002" cy="3482002"/>
            </a:xfrm>
            <a:prstGeom prst="ellipse">
              <a:avLst/>
            </a:prstGeom>
            <a:solidFill>
              <a:srgbClr val="CCFF99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椭圆 3"/>
            <p:cNvSpPr/>
            <p:nvPr/>
          </p:nvSpPr>
          <p:spPr>
            <a:xfrm>
              <a:off x="3419500" y="3302881"/>
              <a:ext cx="2802619" cy="2802619"/>
            </a:xfrm>
            <a:prstGeom prst="ellipse">
              <a:avLst/>
            </a:prstGeom>
            <a:solidFill>
              <a:srgbClr val="99CCFF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椭圆 4"/>
            <p:cNvSpPr/>
            <p:nvPr/>
          </p:nvSpPr>
          <p:spPr>
            <a:xfrm>
              <a:off x="5059679" y="3783279"/>
              <a:ext cx="2322221" cy="2322221"/>
            </a:xfrm>
            <a:prstGeom prst="ellipse">
              <a:avLst/>
            </a:prstGeom>
            <a:solidFill>
              <a:srgbClr val="FFFFCC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椭圆 5"/>
            <p:cNvSpPr/>
            <p:nvPr/>
          </p:nvSpPr>
          <p:spPr>
            <a:xfrm>
              <a:off x="5969882" y="3302881"/>
              <a:ext cx="3052197" cy="3052197"/>
            </a:xfrm>
            <a:prstGeom prst="ellipse">
              <a:avLst/>
            </a:prstGeom>
            <a:solidFill>
              <a:srgbClr val="CCCCFF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椭圆 6"/>
            <p:cNvSpPr/>
            <p:nvPr/>
          </p:nvSpPr>
          <p:spPr>
            <a:xfrm>
              <a:off x="6450279" y="1487777"/>
              <a:ext cx="3013761" cy="3013761"/>
            </a:xfrm>
            <a:prstGeom prst="ellipse">
              <a:avLst/>
            </a:prstGeom>
            <a:solidFill>
              <a:srgbClr val="99CCCC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5969882" y="716282"/>
              <a:ext cx="2838838" cy="2838838"/>
            </a:xfrm>
            <a:prstGeom prst="ellipse">
              <a:avLst/>
            </a:prstGeom>
            <a:solidFill>
              <a:srgbClr val="66CCCC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4810099" y="502920"/>
              <a:ext cx="2571801" cy="2571801"/>
            </a:xfrm>
            <a:prstGeom prst="ellipse">
              <a:avLst/>
            </a:prstGeom>
            <a:solidFill>
              <a:srgbClr val="CCFF99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3032760" y="365760"/>
              <a:ext cx="3189359" cy="3189359"/>
            </a:xfrm>
            <a:prstGeom prst="ellipse">
              <a:avLst/>
            </a:prstGeom>
            <a:solidFill>
              <a:srgbClr val="99CCFF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/>
            <p:cNvSpPr/>
            <p:nvPr/>
          </p:nvSpPr>
          <p:spPr>
            <a:xfrm>
              <a:off x="3899892" y="1232893"/>
              <a:ext cx="4392221" cy="439221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6000" b="1" dirty="0">
                  <a:solidFill>
                    <a:schemeClr val="tx1"/>
                  </a:solidFill>
                </a:rPr>
                <a:t>1</a:t>
              </a:r>
              <a:endParaRPr lang="zh-CN" altLang="en-US" sz="60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5163489" y="3216292"/>
            <a:ext cx="47548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프로젝트 주제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54"/>
    </mc:Choice>
    <mc:Fallback xmlns="">
      <p:transition spd="slow" advTm="2154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任意多边形 30"/>
          <p:cNvSpPr/>
          <p:nvPr/>
        </p:nvSpPr>
        <p:spPr>
          <a:xfrm>
            <a:off x="1997133" y="152400"/>
            <a:ext cx="791092" cy="868680"/>
          </a:xfrm>
          <a:custGeom>
            <a:avLst/>
            <a:gdLst>
              <a:gd name="connsiteX0" fmla="*/ 501532 w 791092"/>
              <a:gd name="connsiteY0" fmla="*/ 0 h 868680"/>
              <a:gd name="connsiteX1" fmla="*/ 791092 w 791092"/>
              <a:gd name="connsiteY1" fmla="*/ 0 h 868680"/>
              <a:gd name="connsiteX2" fmla="*/ 289560 w 791092"/>
              <a:gd name="connsiteY2" fmla="*/ 868680 h 868680"/>
              <a:gd name="connsiteX3" fmla="*/ 0 w 791092"/>
              <a:gd name="connsiteY3" fmla="*/ 868680 h 868680"/>
              <a:gd name="connsiteX4" fmla="*/ 501532 w 791092"/>
              <a:gd name="connsiteY4" fmla="*/ 0 h 868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1092" h="868680">
                <a:moveTo>
                  <a:pt x="501532" y="0"/>
                </a:moveTo>
                <a:lnTo>
                  <a:pt x="791092" y="0"/>
                </a:lnTo>
                <a:lnTo>
                  <a:pt x="289560" y="868680"/>
                </a:lnTo>
                <a:lnTo>
                  <a:pt x="0" y="868680"/>
                </a:lnTo>
                <a:lnTo>
                  <a:pt x="501532" y="0"/>
                </a:lnTo>
                <a:close/>
              </a:path>
            </a:pathLst>
          </a:custGeom>
          <a:solidFill>
            <a:srgbClr val="CCFF99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任意多边形 29"/>
          <p:cNvSpPr/>
          <p:nvPr/>
        </p:nvSpPr>
        <p:spPr>
          <a:xfrm>
            <a:off x="2408614" y="152400"/>
            <a:ext cx="791092" cy="868680"/>
          </a:xfrm>
          <a:custGeom>
            <a:avLst/>
            <a:gdLst>
              <a:gd name="connsiteX0" fmla="*/ 501532 w 791092"/>
              <a:gd name="connsiteY0" fmla="*/ 0 h 868680"/>
              <a:gd name="connsiteX1" fmla="*/ 791092 w 791092"/>
              <a:gd name="connsiteY1" fmla="*/ 0 h 868680"/>
              <a:gd name="connsiteX2" fmla="*/ 289560 w 791092"/>
              <a:gd name="connsiteY2" fmla="*/ 868680 h 868680"/>
              <a:gd name="connsiteX3" fmla="*/ 0 w 791092"/>
              <a:gd name="connsiteY3" fmla="*/ 868680 h 868680"/>
              <a:gd name="connsiteX4" fmla="*/ 501532 w 791092"/>
              <a:gd name="connsiteY4" fmla="*/ 0 h 868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1092" h="868680">
                <a:moveTo>
                  <a:pt x="501532" y="0"/>
                </a:moveTo>
                <a:lnTo>
                  <a:pt x="791092" y="0"/>
                </a:lnTo>
                <a:lnTo>
                  <a:pt x="289560" y="868680"/>
                </a:lnTo>
                <a:lnTo>
                  <a:pt x="0" y="868680"/>
                </a:lnTo>
                <a:lnTo>
                  <a:pt x="501532" y="0"/>
                </a:lnTo>
                <a:close/>
              </a:path>
            </a:pathLst>
          </a:custGeom>
          <a:solidFill>
            <a:srgbClr val="99CCFF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任意多边形 28"/>
          <p:cNvSpPr/>
          <p:nvPr/>
        </p:nvSpPr>
        <p:spPr>
          <a:xfrm>
            <a:off x="8992294" y="152400"/>
            <a:ext cx="791092" cy="868680"/>
          </a:xfrm>
          <a:custGeom>
            <a:avLst/>
            <a:gdLst>
              <a:gd name="connsiteX0" fmla="*/ 501532 w 791092"/>
              <a:gd name="connsiteY0" fmla="*/ 0 h 868680"/>
              <a:gd name="connsiteX1" fmla="*/ 791092 w 791092"/>
              <a:gd name="connsiteY1" fmla="*/ 0 h 868680"/>
              <a:gd name="connsiteX2" fmla="*/ 289560 w 791092"/>
              <a:gd name="connsiteY2" fmla="*/ 868680 h 868680"/>
              <a:gd name="connsiteX3" fmla="*/ 0 w 791092"/>
              <a:gd name="connsiteY3" fmla="*/ 868680 h 868680"/>
              <a:gd name="connsiteX4" fmla="*/ 501532 w 791092"/>
              <a:gd name="connsiteY4" fmla="*/ 0 h 868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1092" h="868680">
                <a:moveTo>
                  <a:pt x="501532" y="0"/>
                </a:moveTo>
                <a:lnTo>
                  <a:pt x="791092" y="0"/>
                </a:lnTo>
                <a:lnTo>
                  <a:pt x="289560" y="868680"/>
                </a:lnTo>
                <a:lnTo>
                  <a:pt x="0" y="868680"/>
                </a:lnTo>
                <a:lnTo>
                  <a:pt x="501532" y="0"/>
                </a:lnTo>
                <a:close/>
              </a:path>
            </a:pathLst>
          </a:custGeom>
          <a:solidFill>
            <a:srgbClr val="CCCCFF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任意多边形 27"/>
          <p:cNvSpPr/>
          <p:nvPr/>
        </p:nvSpPr>
        <p:spPr>
          <a:xfrm>
            <a:off x="9403775" y="152400"/>
            <a:ext cx="791092" cy="868680"/>
          </a:xfrm>
          <a:custGeom>
            <a:avLst/>
            <a:gdLst>
              <a:gd name="connsiteX0" fmla="*/ 501532 w 791092"/>
              <a:gd name="connsiteY0" fmla="*/ 0 h 868680"/>
              <a:gd name="connsiteX1" fmla="*/ 791092 w 791092"/>
              <a:gd name="connsiteY1" fmla="*/ 0 h 868680"/>
              <a:gd name="connsiteX2" fmla="*/ 289560 w 791092"/>
              <a:gd name="connsiteY2" fmla="*/ 868680 h 868680"/>
              <a:gd name="connsiteX3" fmla="*/ 0 w 791092"/>
              <a:gd name="connsiteY3" fmla="*/ 868680 h 868680"/>
              <a:gd name="connsiteX4" fmla="*/ 501532 w 791092"/>
              <a:gd name="connsiteY4" fmla="*/ 0 h 868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1092" h="868680">
                <a:moveTo>
                  <a:pt x="501532" y="0"/>
                </a:moveTo>
                <a:lnTo>
                  <a:pt x="791092" y="0"/>
                </a:lnTo>
                <a:lnTo>
                  <a:pt x="289560" y="868680"/>
                </a:lnTo>
                <a:lnTo>
                  <a:pt x="0" y="868680"/>
                </a:lnTo>
                <a:lnTo>
                  <a:pt x="501532" y="0"/>
                </a:lnTo>
                <a:close/>
              </a:path>
            </a:pathLst>
          </a:custGeom>
          <a:solidFill>
            <a:srgbClr val="99CCCC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任意多边形 22"/>
          <p:cNvSpPr/>
          <p:nvPr/>
        </p:nvSpPr>
        <p:spPr>
          <a:xfrm>
            <a:off x="1421177" y="152400"/>
            <a:ext cx="1077489" cy="868680"/>
          </a:xfrm>
          <a:custGeom>
            <a:avLst/>
            <a:gdLst>
              <a:gd name="connsiteX0" fmla="*/ 501533 w 1077489"/>
              <a:gd name="connsiteY0" fmla="*/ 0 h 868680"/>
              <a:gd name="connsiteX1" fmla="*/ 1077489 w 1077489"/>
              <a:gd name="connsiteY1" fmla="*/ 0 h 868680"/>
              <a:gd name="connsiteX2" fmla="*/ 575957 w 1077489"/>
              <a:gd name="connsiteY2" fmla="*/ 868680 h 868680"/>
              <a:gd name="connsiteX3" fmla="*/ 0 w 1077489"/>
              <a:gd name="connsiteY3" fmla="*/ 868680 h 868680"/>
              <a:gd name="connsiteX4" fmla="*/ 501533 w 1077489"/>
              <a:gd name="connsiteY4" fmla="*/ 0 h 868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7489" h="868680">
                <a:moveTo>
                  <a:pt x="501533" y="0"/>
                </a:moveTo>
                <a:lnTo>
                  <a:pt x="1077489" y="0"/>
                </a:lnTo>
                <a:lnTo>
                  <a:pt x="575957" y="868680"/>
                </a:lnTo>
                <a:lnTo>
                  <a:pt x="0" y="868680"/>
                </a:lnTo>
                <a:lnTo>
                  <a:pt x="501533" y="0"/>
                </a:lnTo>
                <a:close/>
              </a:path>
            </a:pathLst>
          </a:custGeom>
          <a:solidFill>
            <a:schemeClr val="bg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任意多边形 21"/>
          <p:cNvSpPr/>
          <p:nvPr/>
        </p:nvSpPr>
        <p:spPr>
          <a:xfrm>
            <a:off x="2286694" y="152400"/>
            <a:ext cx="623453" cy="868680"/>
          </a:xfrm>
          <a:custGeom>
            <a:avLst/>
            <a:gdLst>
              <a:gd name="connsiteX0" fmla="*/ 501532 w 623453"/>
              <a:gd name="connsiteY0" fmla="*/ 0 h 868680"/>
              <a:gd name="connsiteX1" fmla="*/ 623453 w 623453"/>
              <a:gd name="connsiteY1" fmla="*/ 0 h 868680"/>
              <a:gd name="connsiteX2" fmla="*/ 121921 w 623453"/>
              <a:gd name="connsiteY2" fmla="*/ 868680 h 868680"/>
              <a:gd name="connsiteX3" fmla="*/ 0 w 623453"/>
              <a:gd name="connsiteY3" fmla="*/ 868680 h 868680"/>
              <a:gd name="connsiteX4" fmla="*/ 501532 w 623453"/>
              <a:gd name="connsiteY4" fmla="*/ 0 h 868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3453" h="868680">
                <a:moveTo>
                  <a:pt x="501532" y="0"/>
                </a:moveTo>
                <a:lnTo>
                  <a:pt x="623453" y="0"/>
                </a:lnTo>
                <a:lnTo>
                  <a:pt x="121921" y="868680"/>
                </a:lnTo>
                <a:lnTo>
                  <a:pt x="0" y="868680"/>
                </a:lnTo>
                <a:lnTo>
                  <a:pt x="501532" y="0"/>
                </a:lnTo>
                <a:close/>
              </a:path>
            </a:pathLst>
          </a:custGeom>
          <a:solidFill>
            <a:schemeClr val="bg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任意多边形 20"/>
          <p:cNvSpPr/>
          <p:nvPr/>
        </p:nvSpPr>
        <p:spPr>
          <a:xfrm>
            <a:off x="2698174" y="152400"/>
            <a:ext cx="6795652" cy="868680"/>
          </a:xfrm>
          <a:custGeom>
            <a:avLst/>
            <a:gdLst>
              <a:gd name="connsiteX0" fmla="*/ 501532 w 6795652"/>
              <a:gd name="connsiteY0" fmla="*/ 0 h 868680"/>
              <a:gd name="connsiteX1" fmla="*/ 6795652 w 6795652"/>
              <a:gd name="connsiteY1" fmla="*/ 0 h 868680"/>
              <a:gd name="connsiteX2" fmla="*/ 6294120 w 6795652"/>
              <a:gd name="connsiteY2" fmla="*/ 868680 h 868680"/>
              <a:gd name="connsiteX3" fmla="*/ 0 w 6795652"/>
              <a:gd name="connsiteY3" fmla="*/ 868680 h 868680"/>
              <a:gd name="connsiteX4" fmla="*/ 501532 w 6795652"/>
              <a:gd name="connsiteY4" fmla="*/ 0 h 868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95652" h="868680">
                <a:moveTo>
                  <a:pt x="501532" y="0"/>
                </a:moveTo>
                <a:lnTo>
                  <a:pt x="6795652" y="0"/>
                </a:lnTo>
                <a:lnTo>
                  <a:pt x="6294120" y="868680"/>
                </a:lnTo>
                <a:lnTo>
                  <a:pt x="0" y="868680"/>
                </a:lnTo>
                <a:lnTo>
                  <a:pt x="501532" y="0"/>
                </a:lnTo>
                <a:close/>
              </a:path>
            </a:pathLst>
          </a:custGeom>
          <a:solidFill>
            <a:schemeClr val="bg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任意多边形 19"/>
          <p:cNvSpPr/>
          <p:nvPr/>
        </p:nvSpPr>
        <p:spPr>
          <a:xfrm>
            <a:off x="9281855" y="152400"/>
            <a:ext cx="623453" cy="868680"/>
          </a:xfrm>
          <a:custGeom>
            <a:avLst/>
            <a:gdLst>
              <a:gd name="connsiteX0" fmla="*/ 501532 w 623453"/>
              <a:gd name="connsiteY0" fmla="*/ 0 h 868680"/>
              <a:gd name="connsiteX1" fmla="*/ 623453 w 623453"/>
              <a:gd name="connsiteY1" fmla="*/ 0 h 868680"/>
              <a:gd name="connsiteX2" fmla="*/ 121921 w 623453"/>
              <a:gd name="connsiteY2" fmla="*/ 868680 h 868680"/>
              <a:gd name="connsiteX3" fmla="*/ 0 w 623453"/>
              <a:gd name="connsiteY3" fmla="*/ 868680 h 868680"/>
              <a:gd name="connsiteX4" fmla="*/ 501532 w 623453"/>
              <a:gd name="connsiteY4" fmla="*/ 0 h 868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3453" h="868680">
                <a:moveTo>
                  <a:pt x="501532" y="0"/>
                </a:moveTo>
                <a:lnTo>
                  <a:pt x="623453" y="0"/>
                </a:lnTo>
                <a:lnTo>
                  <a:pt x="121921" y="868680"/>
                </a:lnTo>
                <a:lnTo>
                  <a:pt x="0" y="868680"/>
                </a:lnTo>
                <a:lnTo>
                  <a:pt x="501532" y="0"/>
                </a:lnTo>
                <a:close/>
              </a:path>
            </a:pathLst>
          </a:custGeom>
          <a:solidFill>
            <a:schemeClr val="bg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任意多边形 18"/>
          <p:cNvSpPr/>
          <p:nvPr/>
        </p:nvSpPr>
        <p:spPr>
          <a:xfrm>
            <a:off x="9693336" y="152400"/>
            <a:ext cx="1077489" cy="868680"/>
          </a:xfrm>
          <a:custGeom>
            <a:avLst/>
            <a:gdLst>
              <a:gd name="connsiteX0" fmla="*/ 501532 w 1077489"/>
              <a:gd name="connsiteY0" fmla="*/ 0 h 868680"/>
              <a:gd name="connsiteX1" fmla="*/ 1077489 w 1077489"/>
              <a:gd name="connsiteY1" fmla="*/ 0 h 868680"/>
              <a:gd name="connsiteX2" fmla="*/ 575957 w 1077489"/>
              <a:gd name="connsiteY2" fmla="*/ 868680 h 868680"/>
              <a:gd name="connsiteX3" fmla="*/ 0 w 1077489"/>
              <a:gd name="connsiteY3" fmla="*/ 868680 h 868680"/>
              <a:gd name="connsiteX4" fmla="*/ 501532 w 1077489"/>
              <a:gd name="connsiteY4" fmla="*/ 0 h 868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7489" h="868680">
                <a:moveTo>
                  <a:pt x="501532" y="0"/>
                </a:moveTo>
                <a:lnTo>
                  <a:pt x="1077489" y="0"/>
                </a:lnTo>
                <a:lnTo>
                  <a:pt x="575957" y="868680"/>
                </a:lnTo>
                <a:lnTo>
                  <a:pt x="0" y="868680"/>
                </a:lnTo>
                <a:lnTo>
                  <a:pt x="501532" y="0"/>
                </a:lnTo>
                <a:close/>
              </a:path>
            </a:pathLst>
          </a:custGeom>
          <a:solidFill>
            <a:schemeClr val="bg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3718559" y="325130"/>
            <a:ext cx="47548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주제 선정 배경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椭圆 31"/>
          <p:cNvSpPr/>
          <p:nvPr/>
        </p:nvSpPr>
        <p:spPr>
          <a:xfrm>
            <a:off x="789579" y="-1374723"/>
            <a:ext cx="1179724" cy="1179724"/>
          </a:xfrm>
          <a:prstGeom prst="ellipse">
            <a:avLst/>
          </a:prstGeom>
          <a:solidFill>
            <a:srgbClr val="CCFF99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3630182" y="-1301912"/>
            <a:ext cx="1034104" cy="1034104"/>
          </a:xfrm>
          <a:prstGeom prst="ellipse">
            <a:avLst/>
          </a:prstGeom>
          <a:solidFill>
            <a:srgbClr val="CCCCFF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4825339" y="-1295401"/>
            <a:ext cx="1021082" cy="1021082"/>
          </a:xfrm>
          <a:prstGeom prst="ellipse">
            <a:avLst/>
          </a:prstGeom>
          <a:solidFill>
            <a:srgbClr val="99CCCC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2330501" y="-1325148"/>
            <a:ext cx="1080576" cy="1080576"/>
          </a:xfrm>
          <a:prstGeom prst="ellipse">
            <a:avLst/>
          </a:prstGeom>
          <a:solidFill>
            <a:srgbClr val="99CCFF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74" name="그룹 173">
            <a:extLst>
              <a:ext uri="{FF2B5EF4-FFF2-40B4-BE49-F238E27FC236}">
                <a16:creationId xmlns:a16="http://schemas.microsoft.com/office/drawing/2014/main" id="{171284A6-ABF1-51BA-2109-09C2330EC9C4}"/>
              </a:ext>
            </a:extLst>
          </p:cNvPr>
          <p:cNvGrpSpPr/>
          <p:nvPr/>
        </p:nvGrpSpPr>
        <p:grpSpPr>
          <a:xfrm>
            <a:off x="1421177" y="1268754"/>
            <a:ext cx="9484848" cy="2252770"/>
            <a:chOff x="1421177" y="1268755"/>
            <a:chExt cx="9484848" cy="1586618"/>
          </a:xfrm>
        </p:grpSpPr>
        <p:sp>
          <p:nvSpPr>
            <p:cNvPr id="116" name="TextBox 12">
              <a:extLst>
                <a:ext uri="{FF2B5EF4-FFF2-40B4-BE49-F238E27FC236}">
                  <a16:creationId xmlns:a16="http://schemas.microsoft.com/office/drawing/2014/main" id="{EB59AD87-1A00-4F25-964F-E4C9889994C9}"/>
                </a:ext>
              </a:extLst>
            </p:cNvPr>
            <p:cNvSpPr txBox="1"/>
            <p:nvPr/>
          </p:nvSpPr>
          <p:spPr>
            <a:xfrm>
              <a:off x="5846292" y="1546353"/>
              <a:ext cx="1777045" cy="2601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i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수업 효과</a:t>
              </a:r>
              <a:endParaRPr lang="en-US" i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7" name="TextBox 13">
              <a:extLst>
                <a:ext uri="{FF2B5EF4-FFF2-40B4-BE49-F238E27FC236}">
                  <a16:creationId xmlns:a16="http://schemas.microsoft.com/office/drawing/2014/main" id="{02DF60A1-E596-D214-A403-9F8259A45344}"/>
                </a:ext>
              </a:extLst>
            </p:cNvPr>
            <p:cNvSpPr txBox="1"/>
            <p:nvPr/>
          </p:nvSpPr>
          <p:spPr>
            <a:xfrm>
              <a:off x="5846292" y="1850278"/>
              <a:ext cx="1453320" cy="2167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학업 성취도</a:t>
              </a:r>
              <a:r>
                <a:rPr 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</a:p>
          </p:txBody>
        </p:sp>
        <p:sp>
          <p:nvSpPr>
            <p:cNvPr id="118" name="TextBox 14">
              <a:extLst>
                <a:ext uri="{FF2B5EF4-FFF2-40B4-BE49-F238E27FC236}">
                  <a16:creationId xmlns:a16="http://schemas.microsoft.com/office/drawing/2014/main" id="{9ED5F505-039A-7EB8-6447-F6BF33E96224}"/>
                </a:ext>
              </a:extLst>
            </p:cNvPr>
            <p:cNvSpPr txBox="1"/>
            <p:nvPr/>
          </p:nvSpPr>
          <p:spPr>
            <a:xfrm>
              <a:off x="5846292" y="2107444"/>
              <a:ext cx="1453320" cy="2167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학습 만족도</a:t>
              </a:r>
              <a:endParaRPr 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9" name="TextBox 15">
              <a:extLst>
                <a:ext uri="{FF2B5EF4-FFF2-40B4-BE49-F238E27FC236}">
                  <a16:creationId xmlns:a16="http://schemas.microsoft.com/office/drawing/2014/main" id="{7B3AB76F-FE7B-9FAF-BCB1-CB8C88B91FBD}"/>
                </a:ext>
              </a:extLst>
            </p:cNvPr>
            <p:cNvSpPr txBox="1"/>
            <p:nvPr/>
          </p:nvSpPr>
          <p:spPr>
            <a:xfrm>
              <a:off x="5846291" y="2364610"/>
              <a:ext cx="1453320" cy="2167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학습 몰입도</a:t>
              </a:r>
              <a:endParaRPr 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1" name="Rounded Rectangle 17">
              <a:extLst>
                <a:ext uri="{FF2B5EF4-FFF2-40B4-BE49-F238E27FC236}">
                  <a16:creationId xmlns:a16="http://schemas.microsoft.com/office/drawing/2014/main" id="{836361BF-6A71-54A5-AD19-45747281D2FB}"/>
                </a:ext>
              </a:extLst>
            </p:cNvPr>
            <p:cNvSpPr/>
            <p:nvPr/>
          </p:nvSpPr>
          <p:spPr>
            <a:xfrm>
              <a:off x="7237620" y="1914386"/>
              <a:ext cx="3668404" cy="12422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127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2" name="Rounded Rectangle 18">
              <a:extLst>
                <a:ext uri="{FF2B5EF4-FFF2-40B4-BE49-F238E27FC236}">
                  <a16:creationId xmlns:a16="http://schemas.microsoft.com/office/drawing/2014/main" id="{386FD399-6B8B-274A-1F87-D2D6BBCFD6DE}"/>
                </a:ext>
              </a:extLst>
            </p:cNvPr>
            <p:cNvSpPr/>
            <p:nvPr/>
          </p:nvSpPr>
          <p:spPr>
            <a:xfrm>
              <a:off x="7237621" y="1914386"/>
              <a:ext cx="2804737" cy="132419"/>
            </a:xfrm>
            <a:prstGeom prst="roundRect">
              <a:avLst/>
            </a:prstGeom>
            <a:solidFill>
              <a:schemeClr val="accent1"/>
            </a:solidFill>
            <a:ln w="127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3" name="Rounded Rectangle 19">
              <a:extLst>
                <a:ext uri="{FF2B5EF4-FFF2-40B4-BE49-F238E27FC236}">
                  <a16:creationId xmlns:a16="http://schemas.microsoft.com/office/drawing/2014/main" id="{4689A930-BE1E-87E6-007F-6BE3ACC6AA13}"/>
                </a:ext>
              </a:extLst>
            </p:cNvPr>
            <p:cNvSpPr/>
            <p:nvPr/>
          </p:nvSpPr>
          <p:spPr>
            <a:xfrm>
              <a:off x="7237620" y="2467280"/>
              <a:ext cx="3668404" cy="12422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127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4" name="Rounded Rectangle 20">
              <a:extLst>
                <a:ext uri="{FF2B5EF4-FFF2-40B4-BE49-F238E27FC236}">
                  <a16:creationId xmlns:a16="http://schemas.microsoft.com/office/drawing/2014/main" id="{BAE5DFE3-B8CA-EACF-7679-1FB5F5AD9B9B}"/>
                </a:ext>
              </a:extLst>
            </p:cNvPr>
            <p:cNvSpPr/>
            <p:nvPr/>
          </p:nvSpPr>
          <p:spPr>
            <a:xfrm>
              <a:off x="7237620" y="2467281"/>
              <a:ext cx="2667688" cy="129450"/>
            </a:xfrm>
            <a:prstGeom prst="roundRect">
              <a:avLst/>
            </a:prstGeom>
            <a:solidFill>
              <a:schemeClr val="accent3"/>
            </a:solidFill>
            <a:ln w="127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7" name="Rounded Rectangle 23">
              <a:extLst>
                <a:ext uri="{FF2B5EF4-FFF2-40B4-BE49-F238E27FC236}">
                  <a16:creationId xmlns:a16="http://schemas.microsoft.com/office/drawing/2014/main" id="{A8FEE648-5259-C080-E0C0-A35257BB6FAA}"/>
                </a:ext>
              </a:extLst>
            </p:cNvPr>
            <p:cNvSpPr/>
            <p:nvPr/>
          </p:nvSpPr>
          <p:spPr>
            <a:xfrm>
              <a:off x="7237621" y="2203199"/>
              <a:ext cx="3668404" cy="12422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127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8" name="Rounded Rectangle 24">
              <a:extLst>
                <a:ext uri="{FF2B5EF4-FFF2-40B4-BE49-F238E27FC236}">
                  <a16:creationId xmlns:a16="http://schemas.microsoft.com/office/drawing/2014/main" id="{14250737-029D-96B6-5466-D61D657C33E5}"/>
                </a:ext>
              </a:extLst>
            </p:cNvPr>
            <p:cNvSpPr/>
            <p:nvPr/>
          </p:nvSpPr>
          <p:spPr>
            <a:xfrm>
              <a:off x="7237619" y="2203200"/>
              <a:ext cx="3533203" cy="124224"/>
            </a:xfrm>
            <a:prstGeom prst="roundRect">
              <a:avLst/>
            </a:prstGeom>
            <a:solidFill>
              <a:schemeClr val="accent2"/>
            </a:solidFill>
            <a:ln w="127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29" name="Group 9">
              <a:extLst>
                <a:ext uri="{FF2B5EF4-FFF2-40B4-BE49-F238E27FC236}">
                  <a16:creationId xmlns:a16="http://schemas.microsoft.com/office/drawing/2014/main" id="{C9073784-AC0A-7200-B185-DBED183B8A9B}"/>
                </a:ext>
              </a:extLst>
            </p:cNvPr>
            <p:cNvGrpSpPr/>
            <p:nvPr/>
          </p:nvGrpSpPr>
          <p:grpSpPr>
            <a:xfrm>
              <a:off x="1421252" y="1268755"/>
              <a:ext cx="1165508" cy="240620"/>
              <a:chOff x="1561245" y="1409886"/>
              <a:chExt cx="894646" cy="316771"/>
            </a:xfrm>
          </p:grpSpPr>
          <p:sp>
            <p:nvSpPr>
              <p:cNvPr id="130" name="Pentagon 50">
                <a:extLst>
                  <a:ext uri="{FF2B5EF4-FFF2-40B4-BE49-F238E27FC236}">
                    <a16:creationId xmlns:a16="http://schemas.microsoft.com/office/drawing/2014/main" id="{B97020BA-C84B-CEC1-5CA5-44DC76F93592}"/>
                  </a:ext>
                </a:extLst>
              </p:cNvPr>
              <p:cNvSpPr/>
              <p:nvPr/>
            </p:nvSpPr>
            <p:spPr>
              <a:xfrm>
                <a:off x="1679080" y="1409889"/>
                <a:ext cx="776811" cy="316767"/>
              </a:xfrm>
              <a:prstGeom prst="homePlate">
                <a:avLst>
                  <a:gd name="adj" fmla="val 25095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131" name="Group 51">
                <a:extLst>
                  <a:ext uri="{FF2B5EF4-FFF2-40B4-BE49-F238E27FC236}">
                    <a16:creationId xmlns:a16="http://schemas.microsoft.com/office/drawing/2014/main" id="{099E205A-F1F8-F644-A936-654297429641}"/>
                  </a:ext>
                </a:extLst>
              </p:cNvPr>
              <p:cNvGrpSpPr/>
              <p:nvPr/>
            </p:nvGrpSpPr>
            <p:grpSpPr>
              <a:xfrm>
                <a:off x="1561245" y="1409886"/>
                <a:ext cx="808586" cy="316771"/>
                <a:chOff x="1621183" y="1478222"/>
                <a:chExt cx="858121" cy="357760"/>
              </a:xfrm>
            </p:grpSpPr>
            <p:sp>
              <p:nvSpPr>
                <p:cNvPr id="132" name="Pentagon 52">
                  <a:extLst>
                    <a:ext uri="{FF2B5EF4-FFF2-40B4-BE49-F238E27FC236}">
                      <a16:creationId xmlns:a16="http://schemas.microsoft.com/office/drawing/2014/main" id="{1CCBECFC-6808-1258-7B46-21C810DF7C08}"/>
                    </a:ext>
                  </a:extLst>
                </p:cNvPr>
                <p:cNvSpPr/>
                <p:nvPr/>
              </p:nvSpPr>
              <p:spPr>
                <a:xfrm>
                  <a:off x="1654905" y="1478228"/>
                  <a:ext cx="824399" cy="357754"/>
                </a:xfrm>
                <a:prstGeom prst="homePlate">
                  <a:avLst>
                    <a:gd name="adj" fmla="val 25095"/>
                  </a:avLst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1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33" name="Subtitle 2">
                  <a:extLst>
                    <a:ext uri="{FF2B5EF4-FFF2-40B4-BE49-F238E27FC236}">
                      <a16:creationId xmlns:a16="http://schemas.microsoft.com/office/drawing/2014/main" id="{5F951C75-4E65-E3E5-4692-0C7204A7AC1E}"/>
                    </a:ext>
                  </a:extLst>
                </p:cNvPr>
                <p:cNvSpPr txBox="1"/>
                <p:nvPr/>
              </p:nvSpPr>
              <p:spPr>
                <a:xfrm>
                  <a:off x="1621183" y="1478222"/>
                  <a:ext cx="762910" cy="357753"/>
                </a:xfrm>
                <a:prstGeom prst="rect">
                  <a:avLst/>
                </a:prstGeom>
                <a:solidFill>
                  <a:schemeClr val="accent1"/>
                </a:solidFill>
              </p:spPr>
              <p:txBody>
                <a:bodyPr vert="horz" lIns="91440" tIns="45720" rIns="91440" bIns="45720" rtlCol="0">
                  <a:noAutofit/>
                </a:bodyPr>
                <a:lstStyle>
                  <a:lvl1pPr marL="342900" indent="-3429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buNone/>
                  </a:pPr>
                  <a:r>
                    <a:rPr lang="ko-KR" altLang="en-US" sz="1100" b="1" spc="-150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가상현실</a:t>
                  </a:r>
                  <a:endParaRPr lang="en-US" sz="1100" b="1" spc="-15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10DBF89F-4BC7-2C12-4CA6-5C71189FB9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21177" y="1509370"/>
              <a:ext cx="3202078" cy="13460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29" name="그룹 1028">
            <a:extLst>
              <a:ext uri="{FF2B5EF4-FFF2-40B4-BE49-F238E27FC236}">
                <a16:creationId xmlns:a16="http://schemas.microsoft.com/office/drawing/2014/main" id="{6D232CAD-E312-220A-216D-E467921CC2B3}"/>
              </a:ext>
            </a:extLst>
          </p:cNvPr>
          <p:cNvGrpSpPr/>
          <p:nvPr/>
        </p:nvGrpSpPr>
        <p:grpSpPr>
          <a:xfrm>
            <a:off x="1415689" y="3944026"/>
            <a:ext cx="9484774" cy="2266186"/>
            <a:chOff x="1358812" y="3919858"/>
            <a:chExt cx="9484774" cy="2266186"/>
          </a:xfrm>
        </p:grpSpPr>
        <p:sp>
          <p:nvSpPr>
            <p:cNvPr id="176" name="TextBox 12">
              <a:extLst>
                <a:ext uri="{FF2B5EF4-FFF2-40B4-BE49-F238E27FC236}">
                  <a16:creationId xmlns:a16="http://schemas.microsoft.com/office/drawing/2014/main" id="{748F4229-2D4E-7BF4-8403-44C3BCFCD9A0}"/>
                </a:ext>
              </a:extLst>
            </p:cNvPr>
            <p:cNvSpPr txBox="1"/>
            <p:nvPr/>
          </p:nvSpPr>
          <p:spPr>
            <a:xfrm>
              <a:off x="5783853" y="4314007"/>
              <a:ext cx="17770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i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수업 효과</a:t>
              </a:r>
              <a:r>
                <a:rPr lang="en-US" i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</a:p>
          </p:txBody>
        </p:sp>
        <p:sp>
          <p:nvSpPr>
            <p:cNvPr id="177" name="TextBox 13">
              <a:extLst>
                <a:ext uri="{FF2B5EF4-FFF2-40B4-BE49-F238E27FC236}">
                  <a16:creationId xmlns:a16="http://schemas.microsoft.com/office/drawing/2014/main" id="{9D8CD6F1-8F2F-0D24-D242-5779F90CFE8E}"/>
                </a:ext>
              </a:extLst>
            </p:cNvPr>
            <p:cNvSpPr txBox="1"/>
            <p:nvPr/>
          </p:nvSpPr>
          <p:spPr>
            <a:xfrm>
              <a:off x="5783853" y="4745537"/>
              <a:ext cx="14533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학업 성취도</a:t>
              </a:r>
              <a:endParaRPr 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8" name="TextBox 14">
              <a:extLst>
                <a:ext uri="{FF2B5EF4-FFF2-40B4-BE49-F238E27FC236}">
                  <a16:creationId xmlns:a16="http://schemas.microsoft.com/office/drawing/2014/main" id="{C11742D3-0D29-AD70-C66E-09F6CC5A4836}"/>
                </a:ext>
              </a:extLst>
            </p:cNvPr>
            <p:cNvSpPr txBox="1"/>
            <p:nvPr/>
          </p:nvSpPr>
          <p:spPr>
            <a:xfrm>
              <a:off x="5783853" y="5110676"/>
              <a:ext cx="14533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학습 만족도</a:t>
              </a:r>
              <a:endParaRPr 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9" name="TextBox 15">
              <a:extLst>
                <a:ext uri="{FF2B5EF4-FFF2-40B4-BE49-F238E27FC236}">
                  <a16:creationId xmlns:a16="http://schemas.microsoft.com/office/drawing/2014/main" id="{0812B197-655C-F9D5-4A00-79E308D368CE}"/>
                </a:ext>
              </a:extLst>
            </p:cNvPr>
            <p:cNvSpPr txBox="1"/>
            <p:nvPr/>
          </p:nvSpPr>
          <p:spPr>
            <a:xfrm>
              <a:off x="5783852" y="5475815"/>
              <a:ext cx="14533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학습 몰입도</a:t>
              </a:r>
              <a:endParaRPr 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1" name="Rounded Rectangle 17">
              <a:extLst>
                <a:ext uri="{FF2B5EF4-FFF2-40B4-BE49-F238E27FC236}">
                  <a16:creationId xmlns:a16="http://schemas.microsoft.com/office/drawing/2014/main" id="{42007ACA-73C9-5CDC-05A9-4DF7A71D3966}"/>
                </a:ext>
              </a:extLst>
            </p:cNvPr>
            <p:cNvSpPr/>
            <p:nvPr/>
          </p:nvSpPr>
          <p:spPr>
            <a:xfrm>
              <a:off x="7175181" y="4836562"/>
              <a:ext cx="3668404" cy="176382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127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2" name="Rounded Rectangle 18">
              <a:extLst>
                <a:ext uri="{FF2B5EF4-FFF2-40B4-BE49-F238E27FC236}">
                  <a16:creationId xmlns:a16="http://schemas.microsoft.com/office/drawing/2014/main" id="{81FE1C2F-725A-9DDE-222B-06F29AEFD33F}"/>
                </a:ext>
              </a:extLst>
            </p:cNvPr>
            <p:cNvSpPr/>
            <p:nvPr/>
          </p:nvSpPr>
          <p:spPr>
            <a:xfrm>
              <a:off x="7175182" y="4836562"/>
              <a:ext cx="1760235" cy="176382"/>
            </a:xfrm>
            <a:prstGeom prst="roundRect">
              <a:avLst/>
            </a:prstGeom>
            <a:solidFill>
              <a:schemeClr val="accent1"/>
            </a:solidFill>
            <a:ln w="127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3" name="Rounded Rectangle 19">
              <a:extLst>
                <a:ext uri="{FF2B5EF4-FFF2-40B4-BE49-F238E27FC236}">
                  <a16:creationId xmlns:a16="http://schemas.microsoft.com/office/drawing/2014/main" id="{4F4D14DE-5891-63DC-EECC-C81D9CCE626C}"/>
                </a:ext>
              </a:extLst>
            </p:cNvPr>
            <p:cNvSpPr/>
            <p:nvPr/>
          </p:nvSpPr>
          <p:spPr>
            <a:xfrm>
              <a:off x="7175181" y="5621592"/>
              <a:ext cx="3668404" cy="176382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127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4" name="Rounded Rectangle 20">
              <a:extLst>
                <a:ext uri="{FF2B5EF4-FFF2-40B4-BE49-F238E27FC236}">
                  <a16:creationId xmlns:a16="http://schemas.microsoft.com/office/drawing/2014/main" id="{3725E8CD-F1A2-7C0B-C19D-B2F89E53148A}"/>
                </a:ext>
              </a:extLst>
            </p:cNvPr>
            <p:cNvSpPr/>
            <p:nvPr/>
          </p:nvSpPr>
          <p:spPr>
            <a:xfrm>
              <a:off x="7175181" y="5621592"/>
              <a:ext cx="1453320" cy="176381"/>
            </a:xfrm>
            <a:prstGeom prst="roundRect">
              <a:avLst/>
            </a:prstGeom>
            <a:solidFill>
              <a:schemeClr val="accent3"/>
            </a:solidFill>
            <a:ln w="127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7" name="Rounded Rectangle 23">
              <a:extLst>
                <a:ext uri="{FF2B5EF4-FFF2-40B4-BE49-F238E27FC236}">
                  <a16:creationId xmlns:a16="http://schemas.microsoft.com/office/drawing/2014/main" id="{BB3CE2CE-8028-33EC-09DC-18D40AA5DC25}"/>
                </a:ext>
              </a:extLst>
            </p:cNvPr>
            <p:cNvSpPr/>
            <p:nvPr/>
          </p:nvSpPr>
          <p:spPr>
            <a:xfrm>
              <a:off x="7175182" y="5246635"/>
              <a:ext cx="3668404" cy="176382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127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8" name="Rounded Rectangle 24">
              <a:extLst>
                <a:ext uri="{FF2B5EF4-FFF2-40B4-BE49-F238E27FC236}">
                  <a16:creationId xmlns:a16="http://schemas.microsoft.com/office/drawing/2014/main" id="{3A355683-3C45-3890-D27D-99BA7B095F8A}"/>
                </a:ext>
              </a:extLst>
            </p:cNvPr>
            <p:cNvSpPr/>
            <p:nvPr/>
          </p:nvSpPr>
          <p:spPr>
            <a:xfrm>
              <a:off x="7175181" y="5246636"/>
              <a:ext cx="2261768" cy="176381"/>
            </a:xfrm>
            <a:prstGeom prst="roundRect">
              <a:avLst/>
            </a:prstGeom>
            <a:solidFill>
              <a:schemeClr val="accent2"/>
            </a:solidFill>
            <a:ln w="127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89" name="Group 9">
              <a:extLst>
                <a:ext uri="{FF2B5EF4-FFF2-40B4-BE49-F238E27FC236}">
                  <a16:creationId xmlns:a16="http://schemas.microsoft.com/office/drawing/2014/main" id="{70ACBEEA-1BA5-BD6A-AD05-2283F1BE0D9C}"/>
                </a:ext>
              </a:extLst>
            </p:cNvPr>
            <p:cNvGrpSpPr/>
            <p:nvPr/>
          </p:nvGrpSpPr>
          <p:grpSpPr>
            <a:xfrm>
              <a:off x="1358813" y="3919858"/>
              <a:ext cx="1165508" cy="341646"/>
              <a:chOff x="1561245" y="1409886"/>
              <a:chExt cx="894646" cy="316771"/>
            </a:xfrm>
          </p:grpSpPr>
          <p:sp>
            <p:nvSpPr>
              <p:cNvPr id="191" name="Pentagon 50">
                <a:extLst>
                  <a:ext uri="{FF2B5EF4-FFF2-40B4-BE49-F238E27FC236}">
                    <a16:creationId xmlns:a16="http://schemas.microsoft.com/office/drawing/2014/main" id="{BBFBAC22-0296-E84E-2198-A9954CCBAEF5}"/>
                  </a:ext>
                </a:extLst>
              </p:cNvPr>
              <p:cNvSpPr/>
              <p:nvPr/>
            </p:nvSpPr>
            <p:spPr>
              <a:xfrm>
                <a:off x="1679080" y="1409889"/>
                <a:ext cx="776811" cy="316767"/>
              </a:xfrm>
              <a:prstGeom prst="homePlate">
                <a:avLst>
                  <a:gd name="adj" fmla="val 25095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1024" name="Group 51">
                <a:extLst>
                  <a:ext uri="{FF2B5EF4-FFF2-40B4-BE49-F238E27FC236}">
                    <a16:creationId xmlns:a16="http://schemas.microsoft.com/office/drawing/2014/main" id="{44AEC898-BE96-33B8-A672-32A8B17FEDB4}"/>
                  </a:ext>
                </a:extLst>
              </p:cNvPr>
              <p:cNvGrpSpPr/>
              <p:nvPr/>
            </p:nvGrpSpPr>
            <p:grpSpPr>
              <a:xfrm>
                <a:off x="1561245" y="1409886"/>
                <a:ext cx="808586" cy="316771"/>
                <a:chOff x="1621183" y="1478222"/>
                <a:chExt cx="858121" cy="357760"/>
              </a:xfrm>
            </p:grpSpPr>
            <p:sp>
              <p:nvSpPr>
                <p:cNvPr id="1025" name="Pentagon 52">
                  <a:extLst>
                    <a:ext uri="{FF2B5EF4-FFF2-40B4-BE49-F238E27FC236}">
                      <a16:creationId xmlns:a16="http://schemas.microsoft.com/office/drawing/2014/main" id="{09B1592A-8FF8-6D57-9AFD-47C68913AD99}"/>
                    </a:ext>
                  </a:extLst>
                </p:cNvPr>
                <p:cNvSpPr/>
                <p:nvPr/>
              </p:nvSpPr>
              <p:spPr>
                <a:xfrm>
                  <a:off x="1654905" y="1478228"/>
                  <a:ext cx="824399" cy="357754"/>
                </a:xfrm>
                <a:prstGeom prst="homePlate">
                  <a:avLst>
                    <a:gd name="adj" fmla="val 25095"/>
                  </a:avLst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1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027" name="Subtitle 2">
                  <a:extLst>
                    <a:ext uri="{FF2B5EF4-FFF2-40B4-BE49-F238E27FC236}">
                      <a16:creationId xmlns:a16="http://schemas.microsoft.com/office/drawing/2014/main" id="{6E7ECC9F-5B07-C2FF-6908-43751459CDE0}"/>
                    </a:ext>
                  </a:extLst>
                </p:cNvPr>
                <p:cNvSpPr txBox="1"/>
                <p:nvPr/>
              </p:nvSpPr>
              <p:spPr>
                <a:xfrm>
                  <a:off x="1621183" y="1478222"/>
                  <a:ext cx="762910" cy="357753"/>
                </a:xfrm>
                <a:prstGeom prst="rect">
                  <a:avLst/>
                </a:prstGeom>
                <a:solidFill>
                  <a:schemeClr val="accent1"/>
                </a:solidFill>
              </p:spPr>
              <p:txBody>
                <a:bodyPr vert="horz" lIns="91440" tIns="45720" rIns="91440" bIns="45720" rtlCol="0">
                  <a:noAutofit/>
                </a:bodyPr>
                <a:lstStyle>
                  <a:lvl1pPr marL="342900" indent="-3429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buNone/>
                  </a:pPr>
                  <a:r>
                    <a:rPr lang="ko-KR" altLang="en-US" sz="1100" b="1" spc="-150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전통적인 수업</a:t>
                  </a:r>
                  <a:endParaRPr lang="en-US" sz="1100" b="1" spc="-15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1AE7F6D7-9984-CF29-326E-73B6DCEBC06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58812" y="4261497"/>
              <a:ext cx="3202004" cy="19245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65C4779-697A-35D2-E1D4-53CAB31F0906}"/>
              </a:ext>
            </a:extLst>
          </p:cNvPr>
          <p:cNvSpPr txBox="1"/>
          <p:nvPr/>
        </p:nvSpPr>
        <p:spPr>
          <a:xfrm>
            <a:off x="132273" y="6374221"/>
            <a:ext cx="99100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</a:rPr>
              <a:t>출처 </a:t>
            </a:r>
            <a:r>
              <a:rPr lang="en-US" altLang="ko-KR" sz="1200" dirty="0">
                <a:solidFill>
                  <a:schemeClr val="bg1"/>
                </a:solidFill>
              </a:rPr>
              <a:t> : </a:t>
            </a:r>
            <a:r>
              <a:rPr lang="ko-KR" altLang="en-US" sz="1200" dirty="0">
                <a:solidFill>
                  <a:schemeClr val="bg1"/>
                </a:solidFill>
              </a:rPr>
              <a:t>실습교육에서 가상현실</a:t>
            </a:r>
            <a:r>
              <a:rPr lang="en-US" altLang="ko-KR" sz="1200" dirty="0">
                <a:solidFill>
                  <a:schemeClr val="bg1"/>
                </a:solidFill>
              </a:rPr>
              <a:t>, </a:t>
            </a:r>
            <a:r>
              <a:rPr lang="ko-KR" altLang="en-US" sz="1200" dirty="0">
                <a:solidFill>
                  <a:schemeClr val="bg1"/>
                </a:solidFill>
              </a:rPr>
              <a:t>시뮬레이션</a:t>
            </a:r>
            <a:r>
              <a:rPr lang="en-US" altLang="ko-KR" sz="1200" dirty="0">
                <a:solidFill>
                  <a:schemeClr val="bg1"/>
                </a:solidFill>
              </a:rPr>
              <a:t>, </a:t>
            </a:r>
            <a:r>
              <a:rPr lang="ko-KR" altLang="en-US" sz="1200" dirty="0">
                <a:solidFill>
                  <a:schemeClr val="bg1"/>
                </a:solidFill>
              </a:rPr>
              <a:t>전통적인 강의식 교육방법에 따른 효과 비교 </a:t>
            </a:r>
            <a:r>
              <a:rPr lang="en-US" altLang="ko-KR" sz="1200" dirty="0">
                <a:solidFill>
                  <a:schemeClr val="bg1"/>
                </a:solidFill>
              </a:rPr>
              <a:t>(2021 </a:t>
            </a:r>
            <a:r>
              <a:rPr lang="ko-KR" altLang="en-US" sz="1200" dirty="0" err="1">
                <a:solidFill>
                  <a:schemeClr val="bg1"/>
                </a:solidFill>
              </a:rPr>
              <a:t>채민정</a:t>
            </a:r>
            <a:r>
              <a:rPr lang="en-US" altLang="ko-KR" sz="1200" dirty="0">
                <a:solidFill>
                  <a:schemeClr val="bg1"/>
                </a:solidFill>
              </a:rPr>
              <a:t>)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3EC82B-3870-2C6C-F785-78908890F22A}"/>
              </a:ext>
            </a:extLst>
          </p:cNvPr>
          <p:cNvSpPr txBox="1"/>
          <p:nvPr/>
        </p:nvSpPr>
        <p:spPr>
          <a:xfrm>
            <a:off x="7237620" y="2091728"/>
            <a:ext cx="36684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                                           3.14          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82EA87-2EDE-6AC6-2D3D-6561D0EA63AE}"/>
              </a:ext>
            </a:extLst>
          </p:cNvPr>
          <p:cNvSpPr txBox="1"/>
          <p:nvPr/>
        </p:nvSpPr>
        <p:spPr>
          <a:xfrm>
            <a:off x="7255057" y="2492986"/>
            <a:ext cx="38082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                                                        3.41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B39978-33AD-7511-537B-11806362C441}"/>
              </a:ext>
            </a:extLst>
          </p:cNvPr>
          <p:cNvSpPr txBox="1"/>
          <p:nvPr/>
        </p:nvSpPr>
        <p:spPr>
          <a:xfrm>
            <a:off x="7232058" y="2882742"/>
            <a:ext cx="36684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                                        3.09          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7618E5-FC9D-8211-5AAC-BC2D36574810}"/>
              </a:ext>
            </a:extLst>
          </p:cNvPr>
          <p:cNvSpPr txBox="1"/>
          <p:nvPr/>
        </p:nvSpPr>
        <p:spPr>
          <a:xfrm>
            <a:off x="7235159" y="4767000"/>
            <a:ext cx="36684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                       2.74          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5C0DEB6-02B1-172E-A2BA-3B5F125ABE79}"/>
              </a:ext>
            </a:extLst>
          </p:cNvPr>
          <p:cNvSpPr txBox="1"/>
          <p:nvPr/>
        </p:nvSpPr>
        <p:spPr>
          <a:xfrm>
            <a:off x="7230784" y="5179952"/>
            <a:ext cx="36684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                                2.84          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25AB04-5892-0E15-618F-29D614724AAF}"/>
              </a:ext>
            </a:extLst>
          </p:cNvPr>
          <p:cNvSpPr txBox="1"/>
          <p:nvPr/>
        </p:nvSpPr>
        <p:spPr>
          <a:xfrm>
            <a:off x="7230784" y="5549284"/>
            <a:ext cx="36684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                 2.69          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4600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606"/>
    </mc:Choice>
    <mc:Fallback xmlns="">
      <p:transition spd="slow" advTm="9606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任意多边形 30"/>
          <p:cNvSpPr/>
          <p:nvPr/>
        </p:nvSpPr>
        <p:spPr>
          <a:xfrm>
            <a:off x="1997133" y="152400"/>
            <a:ext cx="791092" cy="868680"/>
          </a:xfrm>
          <a:custGeom>
            <a:avLst/>
            <a:gdLst>
              <a:gd name="connsiteX0" fmla="*/ 501532 w 791092"/>
              <a:gd name="connsiteY0" fmla="*/ 0 h 868680"/>
              <a:gd name="connsiteX1" fmla="*/ 791092 w 791092"/>
              <a:gd name="connsiteY1" fmla="*/ 0 h 868680"/>
              <a:gd name="connsiteX2" fmla="*/ 289560 w 791092"/>
              <a:gd name="connsiteY2" fmla="*/ 868680 h 868680"/>
              <a:gd name="connsiteX3" fmla="*/ 0 w 791092"/>
              <a:gd name="connsiteY3" fmla="*/ 868680 h 868680"/>
              <a:gd name="connsiteX4" fmla="*/ 501532 w 791092"/>
              <a:gd name="connsiteY4" fmla="*/ 0 h 868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1092" h="868680">
                <a:moveTo>
                  <a:pt x="501532" y="0"/>
                </a:moveTo>
                <a:lnTo>
                  <a:pt x="791092" y="0"/>
                </a:lnTo>
                <a:lnTo>
                  <a:pt x="289560" y="868680"/>
                </a:lnTo>
                <a:lnTo>
                  <a:pt x="0" y="868680"/>
                </a:lnTo>
                <a:lnTo>
                  <a:pt x="501532" y="0"/>
                </a:lnTo>
                <a:close/>
              </a:path>
            </a:pathLst>
          </a:custGeom>
          <a:solidFill>
            <a:srgbClr val="CCFF99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任意多边形 29"/>
          <p:cNvSpPr/>
          <p:nvPr/>
        </p:nvSpPr>
        <p:spPr>
          <a:xfrm>
            <a:off x="2408614" y="152400"/>
            <a:ext cx="791092" cy="868680"/>
          </a:xfrm>
          <a:custGeom>
            <a:avLst/>
            <a:gdLst>
              <a:gd name="connsiteX0" fmla="*/ 501532 w 791092"/>
              <a:gd name="connsiteY0" fmla="*/ 0 h 868680"/>
              <a:gd name="connsiteX1" fmla="*/ 791092 w 791092"/>
              <a:gd name="connsiteY1" fmla="*/ 0 h 868680"/>
              <a:gd name="connsiteX2" fmla="*/ 289560 w 791092"/>
              <a:gd name="connsiteY2" fmla="*/ 868680 h 868680"/>
              <a:gd name="connsiteX3" fmla="*/ 0 w 791092"/>
              <a:gd name="connsiteY3" fmla="*/ 868680 h 868680"/>
              <a:gd name="connsiteX4" fmla="*/ 501532 w 791092"/>
              <a:gd name="connsiteY4" fmla="*/ 0 h 868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1092" h="868680">
                <a:moveTo>
                  <a:pt x="501532" y="0"/>
                </a:moveTo>
                <a:lnTo>
                  <a:pt x="791092" y="0"/>
                </a:lnTo>
                <a:lnTo>
                  <a:pt x="289560" y="868680"/>
                </a:lnTo>
                <a:lnTo>
                  <a:pt x="0" y="868680"/>
                </a:lnTo>
                <a:lnTo>
                  <a:pt x="501532" y="0"/>
                </a:lnTo>
                <a:close/>
              </a:path>
            </a:pathLst>
          </a:custGeom>
          <a:solidFill>
            <a:srgbClr val="99CCFF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任意多边形 28"/>
          <p:cNvSpPr/>
          <p:nvPr/>
        </p:nvSpPr>
        <p:spPr>
          <a:xfrm>
            <a:off x="8992294" y="152400"/>
            <a:ext cx="791092" cy="868680"/>
          </a:xfrm>
          <a:custGeom>
            <a:avLst/>
            <a:gdLst>
              <a:gd name="connsiteX0" fmla="*/ 501532 w 791092"/>
              <a:gd name="connsiteY0" fmla="*/ 0 h 868680"/>
              <a:gd name="connsiteX1" fmla="*/ 791092 w 791092"/>
              <a:gd name="connsiteY1" fmla="*/ 0 h 868680"/>
              <a:gd name="connsiteX2" fmla="*/ 289560 w 791092"/>
              <a:gd name="connsiteY2" fmla="*/ 868680 h 868680"/>
              <a:gd name="connsiteX3" fmla="*/ 0 w 791092"/>
              <a:gd name="connsiteY3" fmla="*/ 868680 h 868680"/>
              <a:gd name="connsiteX4" fmla="*/ 501532 w 791092"/>
              <a:gd name="connsiteY4" fmla="*/ 0 h 868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1092" h="868680">
                <a:moveTo>
                  <a:pt x="501532" y="0"/>
                </a:moveTo>
                <a:lnTo>
                  <a:pt x="791092" y="0"/>
                </a:lnTo>
                <a:lnTo>
                  <a:pt x="289560" y="868680"/>
                </a:lnTo>
                <a:lnTo>
                  <a:pt x="0" y="868680"/>
                </a:lnTo>
                <a:lnTo>
                  <a:pt x="501532" y="0"/>
                </a:lnTo>
                <a:close/>
              </a:path>
            </a:pathLst>
          </a:custGeom>
          <a:solidFill>
            <a:srgbClr val="CCCCFF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任意多边形 27"/>
          <p:cNvSpPr/>
          <p:nvPr/>
        </p:nvSpPr>
        <p:spPr>
          <a:xfrm>
            <a:off x="9403775" y="152400"/>
            <a:ext cx="791092" cy="868680"/>
          </a:xfrm>
          <a:custGeom>
            <a:avLst/>
            <a:gdLst>
              <a:gd name="connsiteX0" fmla="*/ 501532 w 791092"/>
              <a:gd name="connsiteY0" fmla="*/ 0 h 868680"/>
              <a:gd name="connsiteX1" fmla="*/ 791092 w 791092"/>
              <a:gd name="connsiteY1" fmla="*/ 0 h 868680"/>
              <a:gd name="connsiteX2" fmla="*/ 289560 w 791092"/>
              <a:gd name="connsiteY2" fmla="*/ 868680 h 868680"/>
              <a:gd name="connsiteX3" fmla="*/ 0 w 791092"/>
              <a:gd name="connsiteY3" fmla="*/ 868680 h 868680"/>
              <a:gd name="connsiteX4" fmla="*/ 501532 w 791092"/>
              <a:gd name="connsiteY4" fmla="*/ 0 h 868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1092" h="868680">
                <a:moveTo>
                  <a:pt x="501532" y="0"/>
                </a:moveTo>
                <a:lnTo>
                  <a:pt x="791092" y="0"/>
                </a:lnTo>
                <a:lnTo>
                  <a:pt x="289560" y="868680"/>
                </a:lnTo>
                <a:lnTo>
                  <a:pt x="0" y="868680"/>
                </a:lnTo>
                <a:lnTo>
                  <a:pt x="501532" y="0"/>
                </a:lnTo>
                <a:close/>
              </a:path>
            </a:pathLst>
          </a:custGeom>
          <a:solidFill>
            <a:srgbClr val="99CCCC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任意多边形 22"/>
          <p:cNvSpPr/>
          <p:nvPr/>
        </p:nvSpPr>
        <p:spPr>
          <a:xfrm>
            <a:off x="1421177" y="152400"/>
            <a:ext cx="1077489" cy="868680"/>
          </a:xfrm>
          <a:custGeom>
            <a:avLst/>
            <a:gdLst>
              <a:gd name="connsiteX0" fmla="*/ 501533 w 1077489"/>
              <a:gd name="connsiteY0" fmla="*/ 0 h 868680"/>
              <a:gd name="connsiteX1" fmla="*/ 1077489 w 1077489"/>
              <a:gd name="connsiteY1" fmla="*/ 0 h 868680"/>
              <a:gd name="connsiteX2" fmla="*/ 575957 w 1077489"/>
              <a:gd name="connsiteY2" fmla="*/ 868680 h 868680"/>
              <a:gd name="connsiteX3" fmla="*/ 0 w 1077489"/>
              <a:gd name="connsiteY3" fmla="*/ 868680 h 868680"/>
              <a:gd name="connsiteX4" fmla="*/ 501533 w 1077489"/>
              <a:gd name="connsiteY4" fmla="*/ 0 h 868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7489" h="868680">
                <a:moveTo>
                  <a:pt x="501533" y="0"/>
                </a:moveTo>
                <a:lnTo>
                  <a:pt x="1077489" y="0"/>
                </a:lnTo>
                <a:lnTo>
                  <a:pt x="575957" y="868680"/>
                </a:lnTo>
                <a:lnTo>
                  <a:pt x="0" y="868680"/>
                </a:lnTo>
                <a:lnTo>
                  <a:pt x="501533" y="0"/>
                </a:lnTo>
                <a:close/>
              </a:path>
            </a:pathLst>
          </a:custGeom>
          <a:solidFill>
            <a:schemeClr val="bg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任意多边形 21"/>
          <p:cNvSpPr/>
          <p:nvPr/>
        </p:nvSpPr>
        <p:spPr>
          <a:xfrm>
            <a:off x="2286694" y="152400"/>
            <a:ext cx="623453" cy="868680"/>
          </a:xfrm>
          <a:custGeom>
            <a:avLst/>
            <a:gdLst>
              <a:gd name="connsiteX0" fmla="*/ 501532 w 623453"/>
              <a:gd name="connsiteY0" fmla="*/ 0 h 868680"/>
              <a:gd name="connsiteX1" fmla="*/ 623453 w 623453"/>
              <a:gd name="connsiteY1" fmla="*/ 0 h 868680"/>
              <a:gd name="connsiteX2" fmla="*/ 121921 w 623453"/>
              <a:gd name="connsiteY2" fmla="*/ 868680 h 868680"/>
              <a:gd name="connsiteX3" fmla="*/ 0 w 623453"/>
              <a:gd name="connsiteY3" fmla="*/ 868680 h 868680"/>
              <a:gd name="connsiteX4" fmla="*/ 501532 w 623453"/>
              <a:gd name="connsiteY4" fmla="*/ 0 h 868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3453" h="868680">
                <a:moveTo>
                  <a:pt x="501532" y="0"/>
                </a:moveTo>
                <a:lnTo>
                  <a:pt x="623453" y="0"/>
                </a:lnTo>
                <a:lnTo>
                  <a:pt x="121921" y="868680"/>
                </a:lnTo>
                <a:lnTo>
                  <a:pt x="0" y="868680"/>
                </a:lnTo>
                <a:lnTo>
                  <a:pt x="501532" y="0"/>
                </a:lnTo>
                <a:close/>
              </a:path>
            </a:pathLst>
          </a:custGeom>
          <a:solidFill>
            <a:schemeClr val="bg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任意多边形 20"/>
          <p:cNvSpPr/>
          <p:nvPr/>
        </p:nvSpPr>
        <p:spPr>
          <a:xfrm>
            <a:off x="2698174" y="152400"/>
            <a:ext cx="6795652" cy="868680"/>
          </a:xfrm>
          <a:custGeom>
            <a:avLst/>
            <a:gdLst>
              <a:gd name="connsiteX0" fmla="*/ 501532 w 6795652"/>
              <a:gd name="connsiteY0" fmla="*/ 0 h 868680"/>
              <a:gd name="connsiteX1" fmla="*/ 6795652 w 6795652"/>
              <a:gd name="connsiteY1" fmla="*/ 0 h 868680"/>
              <a:gd name="connsiteX2" fmla="*/ 6294120 w 6795652"/>
              <a:gd name="connsiteY2" fmla="*/ 868680 h 868680"/>
              <a:gd name="connsiteX3" fmla="*/ 0 w 6795652"/>
              <a:gd name="connsiteY3" fmla="*/ 868680 h 868680"/>
              <a:gd name="connsiteX4" fmla="*/ 501532 w 6795652"/>
              <a:gd name="connsiteY4" fmla="*/ 0 h 868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95652" h="868680">
                <a:moveTo>
                  <a:pt x="501532" y="0"/>
                </a:moveTo>
                <a:lnTo>
                  <a:pt x="6795652" y="0"/>
                </a:lnTo>
                <a:lnTo>
                  <a:pt x="6294120" y="868680"/>
                </a:lnTo>
                <a:lnTo>
                  <a:pt x="0" y="868680"/>
                </a:lnTo>
                <a:lnTo>
                  <a:pt x="501532" y="0"/>
                </a:lnTo>
                <a:close/>
              </a:path>
            </a:pathLst>
          </a:custGeom>
          <a:solidFill>
            <a:schemeClr val="bg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0" name="任意多边形 19"/>
          <p:cNvSpPr/>
          <p:nvPr/>
        </p:nvSpPr>
        <p:spPr>
          <a:xfrm>
            <a:off x="9281855" y="152400"/>
            <a:ext cx="623453" cy="868680"/>
          </a:xfrm>
          <a:custGeom>
            <a:avLst/>
            <a:gdLst>
              <a:gd name="connsiteX0" fmla="*/ 501532 w 623453"/>
              <a:gd name="connsiteY0" fmla="*/ 0 h 868680"/>
              <a:gd name="connsiteX1" fmla="*/ 623453 w 623453"/>
              <a:gd name="connsiteY1" fmla="*/ 0 h 868680"/>
              <a:gd name="connsiteX2" fmla="*/ 121921 w 623453"/>
              <a:gd name="connsiteY2" fmla="*/ 868680 h 868680"/>
              <a:gd name="connsiteX3" fmla="*/ 0 w 623453"/>
              <a:gd name="connsiteY3" fmla="*/ 868680 h 868680"/>
              <a:gd name="connsiteX4" fmla="*/ 501532 w 623453"/>
              <a:gd name="connsiteY4" fmla="*/ 0 h 868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3453" h="868680">
                <a:moveTo>
                  <a:pt x="501532" y="0"/>
                </a:moveTo>
                <a:lnTo>
                  <a:pt x="623453" y="0"/>
                </a:lnTo>
                <a:lnTo>
                  <a:pt x="121921" y="868680"/>
                </a:lnTo>
                <a:lnTo>
                  <a:pt x="0" y="868680"/>
                </a:lnTo>
                <a:lnTo>
                  <a:pt x="501532" y="0"/>
                </a:lnTo>
                <a:close/>
              </a:path>
            </a:pathLst>
          </a:custGeom>
          <a:solidFill>
            <a:schemeClr val="bg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任意多边形 18"/>
          <p:cNvSpPr/>
          <p:nvPr/>
        </p:nvSpPr>
        <p:spPr>
          <a:xfrm>
            <a:off x="9693336" y="152400"/>
            <a:ext cx="1077489" cy="868680"/>
          </a:xfrm>
          <a:custGeom>
            <a:avLst/>
            <a:gdLst>
              <a:gd name="connsiteX0" fmla="*/ 501532 w 1077489"/>
              <a:gd name="connsiteY0" fmla="*/ 0 h 868680"/>
              <a:gd name="connsiteX1" fmla="*/ 1077489 w 1077489"/>
              <a:gd name="connsiteY1" fmla="*/ 0 h 868680"/>
              <a:gd name="connsiteX2" fmla="*/ 575957 w 1077489"/>
              <a:gd name="connsiteY2" fmla="*/ 868680 h 868680"/>
              <a:gd name="connsiteX3" fmla="*/ 0 w 1077489"/>
              <a:gd name="connsiteY3" fmla="*/ 868680 h 868680"/>
              <a:gd name="connsiteX4" fmla="*/ 501532 w 1077489"/>
              <a:gd name="connsiteY4" fmla="*/ 0 h 868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7489" h="868680">
                <a:moveTo>
                  <a:pt x="501532" y="0"/>
                </a:moveTo>
                <a:lnTo>
                  <a:pt x="1077489" y="0"/>
                </a:lnTo>
                <a:lnTo>
                  <a:pt x="575957" y="868680"/>
                </a:lnTo>
                <a:lnTo>
                  <a:pt x="0" y="868680"/>
                </a:lnTo>
                <a:lnTo>
                  <a:pt x="501532" y="0"/>
                </a:lnTo>
                <a:close/>
              </a:path>
            </a:pathLst>
          </a:custGeom>
          <a:solidFill>
            <a:schemeClr val="bg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789579" y="-1374723"/>
            <a:ext cx="1179724" cy="1179724"/>
          </a:xfrm>
          <a:prstGeom prst="ellipse">
            <a:avLst/>
          </a:prstGeom>
          <a:solidFill>
            <a:srgbClr val="CCFF99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3630182" y="-1301912"/>
            <a:ext cx="1034104" cy="1034104"/>
          </a:xfrm>
          <a:prstGeom prst="ellipse">
            <a:avLst/>
          </a:prstGeom>
          <a:solidFill>
            <a:srgbClr val="CCCCFF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4825339" y="-1295401"/>
            <a:ext cx="1021082" cy="1021082"/>
          </a:xfrm>
          <a:prstGeom prst="ellipse">
            <a:avLst/>
          </a:prstGeom>
          <a:solidFill>
            <a:srgbClr val="99CCCC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2330501" y="-1325148"/>
            <a:ext cx="1080576" cy="1080576"/>
          </a:xfrm>
          <a:prstGeom prst="ellipse">
            <a:avLst/>
          </a:prstGeom>
          <a:solidFill>
            <a:srgbClr val="99CCFF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TextBox 17"/>
          <p:cNvSpPr txBox="1"/>
          <p:nvPr/>
        </p:nvSpPr>
        <p:spPr>
          <a:xfrm>
            <a:off x="8166226" y="1629107"/>
            <a:ext cx="43373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혼합현실 기반 실감형 </a:t>
            </a:r>
            <a:endParaRPr lang="en-US" altLang="ko-KR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r>
              <a:rPr lang="ko-KR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전기회로 실험 컨텐츠   </a:t>
            </a:r>
            <a:endParaRPr lang="vi-VN" sz="2400" b="1" dirty="0">
              <a:solidFill>
                <a:schemeClr val="bg1"/>
              </a:solidFill>
              <a:latin typeface="+mj-lt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4" name="Rectangle 18"/>
          <p:cNvSpPr/>
          <p:nvPr/>
        </p:nvSpPr>
        <p:spPr>
          <a:xfrm>
            <a:off x="8166226" y="2923275"/>
            <a:ext cx="4009802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chemeClr val="bg1">
                    <a:lumMod val="95000"/>
                  </a:schemeClr>
                </a:solidFill>
              </a:rPr>
              <a:t>혼합현실 기술을 교육실험 분야에 활용할 수 있는 프로젝트를 기획하였다</a:t>
            </a:r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</a:rPr>
              <a:t>.</a:t>
            </a:r>
          </a:p>
          <a:p>
            <a:endParaRPr lang="en-US" altLang="ko-KR" sz="16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ko-KR" altLang="en-US" sz="1600" dirty="0">
                <a:solidFill>
                  <a:schemeClr val="bg1">
                    <a:lumMod val="95000"/>
                  </a:schemeClr>
                </a:solidFill>
              </a:rPr>
              <a:t>실험주제는 초등학교 </a:t>
            </a:r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</a:rPr>
              <a:t>6</a:t>
            </a:r>
            <a:r>
              <a:rPr lang="ko-KR" altLang="en-US" sz="1600" dirty="0">
                <a:solidFill>
                  <a:schemeClr val="bg1">
                    <a:lumMod val="95000"/>
                  </a:schemeClr>
                </a:solidFill>
              </a:rPr>
              <a:t>학년부터 중학교 </a:t>
            </a:r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</a:rPr>
              <a:t>3</a:t>
            </a:r>
            <a:r>
              <a:rPr lang="ko-KR" altLang="en-US" sz="1600" dirty="0">
                <a:solidFill>
                  <a:schemeClr val="bg1">
                    <a:lumMod val="95000"/>
                  </a:schemeClr>
                </a:solidFill>
              </a:rPr>
              <a:t>학년까지의 교육과정에 있는 전기회로 실험으로 선정하였다</a:t>
            </a:r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</a:rPr>
              <a:t>.</a:t>
            </a:r>
          </a:p>
          <a:p>
            <a:endParaRPr lang="en-US" altLang="ko-KR" sz="16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ko-KR" altLang="en-US" sz="1600" dirty="0">
                <a:solidFill>
                  <a:schemeClr val="bg1">
                    <a:lumMod val="95000"/>
                  </a:schemeClr>
                </a:solidFill>
              </a:rPr>
              <a:t>사용자는 현실공간에서 가상의 객체로 실험을 함으로써</a:t>
            </a:r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ko-KR" altLang="en-US" sz="1600" dirty="0">
                <a:solidFill>
                  <a:schemeClr val="bg1">
                    <a:lumMod val="95000"/>
                  </a:schemeClr>
                </a:solidFill>
              </a:rPr>
              <a:t>현실감을 느끼는 동시에 컴퓨터 프로그램에서 제공하는 기술의 편리함을 함께 누릴 수 있다</a:t>
            </a:r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</a:rPr>
              <a:t>.</a:t>
            </a:r>
          </a:p>
          <a:p>
            <a:endParaRPr lang="en-US" altLang="ko-KR" sz="1600" dirty="0">
              <a:solidFill>
                <a:schemeClr val="bg1">
                  <a:lumMod val="95000"/>
                </a:schemeClr>
              </a:solidFill>
            </a:endParaRPr>
          </a:p>
          <a:p>
            <a:endParaRPr lang="en-US" altLang="ko-KR" sz="16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文本框 2">
            <a:extLst>
              <a:ext uri="{FF2B5EF4-FFF2-40B4-BE49-F238E27FC236}">
                <a16:creationId xmlns:a16="http://schemas.microsoft.com/office/drawing/2014/main" id="{E8AAAEA4-2EBE-3F08-D350-8EA6E836FD42}"/>
              </a:ext>
            </a:extLst>
          </p:cNvPr>
          <p:cNvSpPr txBox="1"/>
          <p:nvPr/>
        </p:nvSpPr>
        <p:spPr>
          <a:xfrm>
            <a:off x="3718559" y="325130"/>
            <a:ext cx="47548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프로젝트 주제 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그림 7" descr="전자제품, 전자 공학, 전기 배선, 케이블이(가) 표시된 사진&#10;&#10;자동 생성된 설명">
            <a:extLst>
              <a:ext uri="{FF2B5EF4-FFF2-40B4-BE49-F238E27FC236}">
                <a16:creationId xmlns:a16="http://schemas.microsoft.com/office/drawing/2014/main" id="{747FB696-5FD5-1EDF-419D-BE6691F13B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261" y="1506532"/>
            <a:ext cx="7541537" cy="472363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346"/>
    </mc:Choice>
    <mc:Fallback xmlns="">
      <p:transition spd="slow" advTm="103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2785137" y="2845055"/>
            <a:ext cx="1522456" cy="1265694"/>
            <a:chOff x="2259720" y="365760"/>
            <a:chExt cx="7204320" cy="5989318"/>
          </a:xfrm>
        </p:grpSpPr>
        <p:sp>
          <p:nvSpPr>
            <p:cNvPr id="2" name="椭圆 1"/>
            <p:cNvSpPr/>
            <p:nvPr/>
          </p:nvSpPr>
          <p:spPr>
            <a:xfrm>
              <a:off x="4810099" y="2143099"/>
              <a:ext cx="2571801" cy="2571801"/>
            </a:xfrm>
            <a:prstGeom prst="ellipse">
              <a:avLst/>
            </a:prstGeom>
            <a:solidFill>
              <a:schemeClr val="bg1">
                <a:lumMod val="85000"/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椭圆 2"/>
            <p:cNvSpPr/>
            <p:nvPr/>
          </p:nvSpPr>
          <p:spPr>
            <a:xfrm>
              <a:off x="2259720" y="1232899"/>
              <a:ext cx="3482002" cy="3482002"/>
            </a:xfrm>
            <a:prstGeom prst="ellipse">
              <a:avLst/>
            </a:prstGeom>
            <a:solidFill>
              <a:srgbClr val="CCFF99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椭圆 3"/>
            <p:cNvSpPr/>
            <p:nvPr/>
          </p:nvSpPr>
          <p:spPr>
            <a:xfrm>
              <a:off x="3419500" y="3302881"/>
              <a:ext cx="2802619" cy="2802619"/>
            </a:xfrm>
            <a:prstGeom prst="ellipse">
              <a:avLst/>
            </a:prstGeom>
            <a:solidFill>
              <a:srgbClr val="99CCFF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椭圆 4"/>
            <p:cNvSpPr/>
            <p:nvPr/>
          </p:nvSpPr>
          <p:spPr>
            <a:xfrm>
              <a:off x="5059679" y="3783279"/>
              <a:ext cx="2322221" cy="2322221"/>
            </a:xfrm>
            <a:prstGeom prst="ellipse">
              <a:avLst/>
            </a:prstGeom>
            <a:solidFill>
              <a:srgbClr val="FFFFCC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椭圆 5"/>
            <p:cNvSpPr/>
            <p:nvPr/>
          </p:nvSpPr>
          <p:spPr>
            <a:xfrm>
              <a:off x="5969882" y="3302881"/>
              <a:ext cx="3052197" cy="3052197"/>
            </a:xfrm>
            <a:prstGeom prst="ellipse">
              <a:avLst/>
            </a:prstGeom>
            <a:solidFill>
              <a:srgbClr val="CCCCFF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椭圆 6"/>
            <p:cNvSpPr/>
            <p:nvPr/>
          </p:nvSpPr>
          <p:spPr>
            <a:xfrm>
              <a:off x="6450279" y="1487777"/>
              <a:ext cx="3013761" cy="3013761"/>
            </a:xfrm>
            <a:prstGeom prst="ellipse">
              <a:avLst/>
            </a:prstGeom>
            <a:solidFill>
              <a:srgbClr val="99CCCC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5969882" y="716282"/>
              <a:ext cx="2838838" cy="2838838"/>
            </a:xfrm>
            <a:prstGeom prst="ellipse">
              <a:avLst/>
            </a:prstGeom>
            <a:solidFill>
              <a:srgbClr val="66CCCC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4810099" y="502920"/>
              <a:ext cx="2571801" cy="2571801"/>
            </a:xfrm>
            <a:prstGeom prst="ellipse">
              <a:avLst/>
            </a:prstGeom>
            <a:solidFill>
              <a:srgbClr val="CCFF99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3032760" y="365760"/>
              <a:ext cx="3189359" cy="3189359"/>
            </a:xfrm>
            <a:prstGeom prst="ellipse">
              <a:avLst/>
            </a:prstGeom>
            <a:solidFill>
              <a:srgbClr val="99CCFF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/>
            <p:cNvSpPr/>
            <p:nvPr/>
          </p:nvSpPr>
          <p:spPr>
            <a:xfrm>
              <a:off x="3899892" y="1232893"/>
              <a:ext cx="4392221" cy="439221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6000" b="1" dirty="0">
                  <a:solidFill>
                    <a:schemeClr val="tx1"/>
                  </a:solidFill>
                </a:rPr>
                <a:t>2</a:t>
              </a:r>
              <a:endParaRPr lang="zh-CN" altLang="en-US" sz="60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5163489" y="3216292"/>
            <a:ext cx="47548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프로그램 구조</a:t>
            </a:r>
            <a:endParaRPr lang="en-US" altLang="ko-KR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21"/>
    </mc:Choice>
    <mc:Fallback xmlns="">
      <p:transition spd="slow" advTm="1621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任意多边形 30"/>
          <p:cNvSpPr/>
          <p:nvPr/>
        </p:nvSpPr>
        <p:spPr>
          <a:xfrm>
            <a:off x="1997133" y="152400"/>
            <a:ext cx="791092" cy="868680"/>
          </a:xfrm>
          <a:custGeom>
            <a:avLst/>
            <a:gdLst>
              <a:gd name="connsiteX0" fmla="*/ 501532 w 791092"/>
              <a:gd name="connsiteY0" fmla="*/ 0 h 868680"/>
              <a:gd name="connsiteX1" fmla="*/ 791092 w 791092"/>
              <a:gd name="connsiteY1" fmla="*/ 0 h 868680"/>
              <a:gd name="connsiteX2" fmla="*/ 289560 w 791092"/>
              <a:gd name="connsiteY2" fmla="*/ 868680 h 868680"/>
              <a:gd name="connsiteX3" fmla="*/ 0 w 791092"/>
              <a:gd name="connsiteY3" fmla="*/ 868680 h 868680"/>
              <a:gd name="connsiteX4" fmla="*/ 501532 w 791092"/>
              <a:gd name="connsiteY4" fmla="*/ 0 h 868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1092" h="868680">
                <a:moveTo>
                  <a:pt x="501532" y="0"/>
                </a:moveTo>
                <a:lnTo>
                  <a:pt x="791092" y="0"/>
                </a:lnTo>
                <a:lnTo>
                  <a:pt x="289560" y="868680"/>
                </a:lnTo>
                <a:lnTo>
                  <a:pt x="0" y="868680"/>
                </a:lnTo>
                <a:lnTo>
                  <a:pt x="501532" y="0"/>
                </a:lnTo>
                <a:close/>
              </a:path>
            </a:pathLst>
          </a:custGeom>
          <a:solidFill>
            <a:srgbClr val="CCFF99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任意多边形 29"/>
          <p:cNvSpPr/>
          <p:nvPr/>
        </p:nvSpPr>
        <p:spPr>
          <a:xfrm>
            <a:off x="2408614" y="152400"/>
            <a:ext cx="791092" cy="868680"/>
          </a:xfrm>
          <a:custGeom>
            <a:avLst/>
            <a:gdLst>
              <a:gd name="connsiteX0" fmla="*/ 501532 w 791092"/>
              <a:gd name="connsiteY0" fmla="*/ 0 h 868680"/>
              <a:gd name="connsiteX1" fmla="*/ 791092 w 791092"/>
              <a:gd name="connsiteY1" fmla="*/ 0 h 868680"/>
              <a:gd name="connsiteX2" fmla="*/ 289560 w 791092"/>
              <a:gd name="connsiteY2" fmla="*/ 868680 h 868680"/>
              <a:gd name="connsiteX3" fmla="*/ 0 w 791092"/>
              <a:gd name="connsiteY3" fmla="*/ 868680 h 868680"/>
              <a:gd name="connsiteX4" fmla="*/ 501532 w 791092"/>
              <a:gd name="connsiteY4" fmla="*/ 0 h 868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1092" h="868680">
                <a:moveTo>
                  <a:pt x="501532" y="0"/>
                </a:moveTo>
                <a:lnTo>
                  <a:pt x="791092" y="0"/>
                </a:lnTo>
                <a:lnTo>
                  <a:pt x="289560" y="868680"/>
                </a:lnTo>
                <a:lnTo>
                  <a:pt x="0" y="868680"/>
                </a:lnTo>
                <a:lnTo>
                  <a:pt x="501532" y="0"/>
                </a:lnTo>
                <a:close/>
              </a:path>
            </a:pathLst>
          </a:custGeom>
          <a:solidFill>
            <a:srgbClr val="99CCFF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任意多边形 28"/>
          <p:cNvSpPr/>
          <p:nvPr/>
        </p:nvSpPr>
        <p:spPr>
          <a:xfrm>
            <a:off x="8992294" y="152400"/>
            <a:ext cx="791092" cy="868680"/>
          </a:xfrm>
          <a:custGeom>
            <a:avLst/>
            <a:gdLst>
              <a:gd name="connsiteX0" fmla="*/ 501532 w 791092"/>
              <a:gd name="connsiteY0" fmla="*/ 0 h 868680"/>
              <a:gd name="connsiteX1" fmla="*/ 791092 w 791092"/>
              <a:gd name="connsiteY1" fmla="*/ 0 h 868680"/>
              <a:gd name="connsiteX2" fmla="*/ 289560 w 791092"/>
              <a:gd name="connsiteY2" fmla="*/ 868680 h 868680"/>
              <a:gd name="connsiteX3" fmla="*/ 0 w 791092"/>
              <a:gd name="connsiteY3" fmla="*/ 868680 h 868680"/>
              <a:gd name="connsiteX4" fmla="*/ 501532 w 791092"/>
              <a:gd name="connsiteY4" fmla="*/ 0 h 868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1092" h="868680">
                <a:moveTo>
                  <a:pt x="501532" y="0"/>
                </a:moveTo>
                <a:lnTo>
                  <a:pt x="791092" y="0"/>
                </a:lnTo>
                <a:lnTo>
                  <a:pt x="289560" y="868680"/>
                </a:lnTo>
                <a:lnTo>
                  <a:pt x="0" y="868680"/>
                </a:lnTo>
                <a:lnTo>
                  <a:pt x="501532" y="0"/>
                </a:lnTo>
                <a:close/>
              </a:path>
            </a:pathLst>
          </a:custGeom>
          <a:solidFill>
            <a:srgbClr val="CCCCFF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任意多边形 27"/>
          <p:cNvSpPr/>
          <p:nvPr/>
        </p:nvSpPr>
        <p:spPr>
          <a:xfrm>
            <a:off x="9403775" y="152400"/>
            <a:ext cx="791092" cy="868680"/>
          </a:xfrm>
          <a:custGeom>
            <a:avLst/>
            <a:gdLst>
              <a:gd name="connsiteX0" fmla="*/ 501532 w 791092"/>
              <a:gd name="connsiteY0" fmla="*/ 0 h 868680"/>
              <a:gd name="connsiteX1" fmla="*/ 791092 w 791092"/>
              <a:gd name="connsiteY1" fmla="*/ 0 h 868680"/>
              <a:gd name="connsiteX2" fmla="*/ 289560 w 791092"/>
              <a:gd name="connsiteY2" fmla="*/ 868680 h 868680"/>
              <a:gd name="connsiteX3" fmla="*/ 0 w 791092"/>
              <a:gd name="connsiteY3" fmla="*/ 868680 h 868680"/>
              <a:gd name="connsiteX4" fmla="*/ 501532 w 791092"/>
              <a:gd name="connsiteY4" fmla="*/ 0 h 868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1092" h="868680">
                <a:moveTo>
                  <a:pt x="501532" y="0"/>
                </a:moveTo>
                <a:lnTo>
                  <a:pt x="791092" y="0"/>
                </a:lnTo>
                <a:lnTo>
                  <a:pt x="289560" y="868680"/>
                </a:lnTo>
                <a:lnTo>
                  <a:pt x="0" y="868680"/>
                </a:lnTo>
                <a:lnTo>
                  <a:pt x="501532" y="0"/>
                </a:lnTo>
                <a:close/>
              </a:path>
            </a:pathLst>
          </a:custGeom>
          <a:solidFill>
            <a:srgbClr val="99CCCC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任意多边形 22"/>
          <p:cNvSpPr/>
          <p:nvPr/>
        </p:nvSpPr>
        <p:spPr>
          <a:xfrm>
            <a:off x="1421177" y="152400"/>
            <a:ext cx="1077489" cy="868680"/>
          </a:xfrm>
          <a:custGeom>
            <a:avLst/>
            <a:gdLst>
              <a:gd name="connsiteX0" fmla="*/ 501533 w 1077489"/>
              <a:gd name="connsiteY0" fmla="*/ 0 h 868680"/>
              <a:gd name="connsiteX1" fmla="*/ 1077489 w 1077489"/>
              <a:gd name="connsiteY1" fmla="*/ 0 h 868680"/>
              <a:gd name="connsiteX2" fmla="*/ 575957 w 1077489"/>
              <a:gd name="connsiteY2" fmla="*/ 868680 h 868680"/>
              <a:gd name="connsiteX3" fmla="*/ 0 w 1077489"/>
              <a:gd name="connsiteY3" fmla="*/ 868680 h 868680"/>
              <a:gd name="connsiteX4" fmla="*/ 501533 w 1077489"/>
              <a:gd name="connsiteY4" fmla="*/ 0 h 868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7489" h="868680">
                <a:moveTo>
                  <a:pt x="501533" y="0"/>
                </a:moveTo>
                <a:lnTo>
                  <a:pt x="1077489" y="0"/>
                </a:lnTo>
                <a:lnTo>
                  <a:pt x="575957" y="868680"/>
                </a:lnTo>
                <a:lnTo>
                  <a:pt x="0" y="868680"/>
                </a:lnTo>
                <a:lnTo>
                  <a:pt x="501533" y="0"/>
                </a:lnTo>
                <a:close/>
              </a:path>
            </a:pathLst>
          </a:custGeom>
          <a:solidFill>
            <a:schemeClr val="bg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任意多边形 21"/>
          <p:cNvSpPr/>
          <p:nvPr/>
        </p:nvSpPr>
        <p:spPr>
          <a:xfrm>
            <a:off x="2286694" y="152400"/>
            <a:ext cx="623453" cy="868680"/>
          </a:xfrm>
          <a:custGeom>
            <a:avLst/>
            <a:gdLst>
              <a:gd name="connsiteX0" fmla="*/ 501532 w 623453"/>
              <a:gd name="connsiteY0" fmla="*/ 0 h 868680"/>
              <a:gd name="connsiteX1" fmla="*/ 623453 w 623453"/>
              <a:gd name="connsiteY1" fmla="*/ 0 h 868680"/>
              <a:gd name="connsiteX2" fmla="*/ 121921 w 623453"/>
              <a:gd name="connsiteY2" fmla="*/ 868680 h 868680"/>
              <a:gd name="connsiteX3" fmla="*/ 0 w 623453"/>
              <a:gd name="connsiteY3" fmla="*/ 868680 h 868680"/>
              <a:gd name="connsiteX4" fmla="*/ 501532 w 623453"/>
              <a:gd name="connsiteY4" fmla="*/ 0 h 868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3453" h="868680">
                <a:moveTo>
                  <a:pt x="501532" y="0"/>
                </a:moveTo>
                <a:lnTo>
                  <a:pt x="623453" y="0"/>
                </a:lnTo>
                <a:lnTo>
                  <a:pt x="121921" y="868680"/>
                </a:lnTo>
                <a:lnTo>
                  <a:pt x="0" y="868680"/>
                </a:lnTo>
                <a:lnTo>
                  <a:pt x="501532" y="0"/>
                </a:lnTo>
                <a:close/>
              </a:path>
            </a:pathLst>
          </a:custGeom>
          <a:solidFill>
            <a:schemeClr val="bg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任意多边形 20"/>
          <p:cNvSpPr/>
          <p:nvPr/>
        </p:nvSpPr>
        <p:spPr>
          <a:xfrm>
            <a:off x="2698174" y="152400"/>
            <a:ext cx="6795652" cy="868680"/>
          </a:xfrm>
          <a:custGeom>
            <a:avLst/>
            <a:gdLst>
              <a:gd name="connsiteX0" fmla="*/ 501532 w 6795652"/>
              <a:gd name="connsiteY0" fmla="*/ 0 h 868680"/>
              <a:gd name="connsiteX1" fmla="*/ 6795652 w 6795652"/>
              <a:gd name="connsiteY1" fmla="*/ 0 h 868680"/>
              <a:gd name="connsiteX2" fmla="*/ 6294120 w 6795652"/>
              <a:gd name="connsiteY2" fmla="*/ 868680 h 868680"/>
              <a:gd name="connsiteX3" fmla="*/ 0 w 6795652"/>
              <a:gd name="connsiteY3" fmla="*/ 868680 h 868680"/>
              <a:gd name="connsiteX4" fmla="*/ 501532 w 6795652"/>
              <a:gd name="connsiteY4" fmla="*/ 0 h 868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95652" h="868680">
                <a:moveTo>
                  <a:pt x="501532" y="0"/>
                </a:moveTo>
                <a:lnTo>
                  <a:pt x="6795652" y="0"/>
                </a:lnTo>
                <a:lnTo>
                  <a:pt x="6294120" y="868680"/>
                </a:lnTo>
                <a:lnTo>
                  <a:pt x="0" y="868680"/>
                </a:lnTo>
                <a:lnTo>
                  <a:pt x="501532" y="0"/>
                </a:lnTo>
                <a:close/>
              </a:path>
            </a:pathLst>
          </a:custGeom>
          <a:solidFill>
            <a:schemeClr val="bg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任意多边形 19"/>
          <p:cNvSpPr/>
          <p:nvPr/>
        </p:nvSpPr>
        <p:spPr>
          <a:xfrm>
            <a:off x="9281855" y="152400"/>
            <a:ext cx="623453" cy="868680"/>
          </a:xfrm>
          <a:custGeom>
            <a:avLst/>
            <a:gdLst>
              <a:gd name="connsiteX0" fmla="*/ 501532 w 623453"/>
              <a:gd name="connsiteY0" fmla="*/ 0 h 868680"/>
              <a:gd name="connsiteX1" fmla="*/ 623453 w 623453"/>
              <a:gd name="connsiteY1" fmla="*/ 0 h 868680"/>
              <a:gd name="connsiteX2" fmla="*/ 121921 w 623453"/>
              <a:gd name="connsiteY2" fmla="*/ 868680 h 868680"/>
              <a:gd name="connsiteX3" fmla="*/ 0 w 623453"/>
              <a:gd name="connsiteY3" fmla="*/ 868680 h 868680"/>
              <a:gd name="connsiteX4" fmla="*/ 501532 w 623453"/>
              <a:gd name="connsiteY4" fmla="*/ 0 h 868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3453" h="868680">
                <a:moveTo>
                  <a:pt x="501532" y="0"/>
                </a:moveTo>
                <a:lnTo>
                  <a:pt x="623453" y="0"/>
                </a:lnTo>
                <a:lnTo>
                  <a:pt x="121921" y="868680"/>
                </a:lnTo>
                <a:lnTo>
                  <a:pt x="0" y="868680"/>
                </a:lnTo>
                <a:lnTo>
                  <a:pt x="501532" y="0"/>
                </a:lnTo>
                <a:close/>
              </a:path>
            </a:pathLst>
          </a:custGeom>
          <a:solidFill>
            <a:schemeClr val="bg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任意多边形 18"/>
          <p:cNvSpPr/>
          <p:nvPr/>
        </p:nvSpPr>
        <p:spPr>
          <a:xfrm>
            <a:off x="9693336" y="152400"/>
            <a:ext cx="1077489" cy="868680"/>
          </a:xfrm>
          <a:custGeom>
            <a:avLst/>
            <a:gdLst>
              <a:gd name="connsiteX0" fmla="*/ 501532 w 1077489"/>
              <a:gd name="connsiteY0" fmla="*/ 0 h 868680"/>
              <a:gd name="connsiteX1" fmla="*/ 1077489 w 1077489"/>
              <a:gd name="connsiteY1" fmla="*/ 0 h 868680"/>
              <a:gd name="connsiteX2" fmla="*/ 575957 w 1077489"/>
              <a:gd name="connsiteY2" fmla="*/ 868680 h 868680"/>
              <a:gd name="connsiteX3" fmla="*/ 0 w 1077489"/>
              <a:gd name="connsiteY3" fmla="*/ 868680 h 868680"/>
              <a:gd name="connsiteX4" fmla="*/ 501532 w 1077489"/>
              <a:gd name="connsiteY4" fmla="*/ 0 h 868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7489" h="868680">
                <a:moveTo>
                  <a:pt x="501532" y="0"/>
                </a:moveTo>
                <a:lnTo>
                  <a:pt x="1077489" y="0"/>
                </a:lnTo>
                <a:lnTo>
                  <a:pt x="575957" y="868680"/>
                </a:lnTo>
                <a:lnTo>
                  <a:pt x="0" y="868680"/>
                </a:lnTo>
                <a:lnTo>
                  <a:pt x="501532" y="0"/>
                </a:lnTo>
                <a:close/>
              </a:path>
            </a:pathLst>
          </a:custGeom>
          <a:solidFill>
            <a:schemeClr val="bg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3718559" y="325130"/>
            <a:ext cx="47548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프로그램 구조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椭圆 31"/>
          <p:cNvSpPr/>
          <p:nvPr/>
        </p:nvSpPr>
        <p:spPr>
          <a:xfrm>
            <a:off x="789579" y="-1374723"/>
            <a:ext cx="1179724" cy="1179724"/>
          </a:xfrm>
          <a:prstGeom prst="ellipse">
            <a:avLst/>
          </a:prstGeom>
          <a:solidFill>
            <a:srgbClr val="CCFF99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3630182" y="-1301912"/>
            <a:ext cx="1034104" cy="1034104"/>
          </a:xfrm>
          <a:prstGeom prst="ellipse">
            <a:avLst/>
          </a:prstGeom>
          <a:solidFill>
            <a:srgbClr val="CCCCFF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4825339" y="-1295401"/>
            <a:ext cx="1021082" cy="1021082"/>
          </a:xfrm>
          <a:prstGeom prst="ellipse">
            <a:avLst/>
          </a:prstGeom>
          <a:solidFill>
            <a:srgbClr val="99CCCC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2330501" y="-1325148"/>
            <a:ext cx="1080576" cy="1080576"/>
          </a:xfrm>
          <a:prstGeom prst="ellipse">
            <a:avLst/>
          </a:prstGeom>
          <a:solidFill>
            <a:srgbClr val="99CCFF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Group 5"/>
          <p:cNvGrpSpPr/>
          <p:nvPr/>
        </p:nvGrpSpPr>
        <p:grpSpPr>
          <a:xfrm>
            <a:off x="4782448" y="1900422"/>
            <a:ext cx="7422742" cy="4032448"/>
            <a:chOff x="3937441" y="1178069"/>
            <a:chExt cx="8247063" cy="4394994"/>
          </a:xfrm>
        </p:grpSpPr>
        <p:sp>
          <p:nvSpPr>
            <p:cNvPr id="17" name="AutoShape 2"/>
            <p:cNvSpPr/>
            <p:nvPr/>
          </p:nvSpPr>
          <p:spPr bwMode="auto">
            <a:xfrm>
              <a:off x="4851841" y="1178069"/>
              <a:ext cx="6407150" cy="4279107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600" y="20453"/>
                  </a:moveTo>
                  <a:cubicBezTo>
                    <a:pt x="21600" y="21086"/>
                    <a:pt x="21251" y="21599"/>
                    <a:pt x="20820" y="21599"/>
                  </a:cubicBezTo>
                  <a:lnTo>
                    <a:pt x="779" y="21599"/>
                  </a:lnTo>
                  <a:cubicBezTo>
                    <a:pt x="348" y="21599"/>
                    <a:pt x="0" y="21086"/>
                    <a:pt x="0" y="20453"/>
                  </a:cubicBezTo>
                  <a:lnTo>
                    <a:pt x="0" y="1146"/>
                  </a:lnTo>
                  <a:cubicBezTo>
                    <a:pt x="0" y="513"/>
                    <a:pt x="348" y="0"/>
                    <a:pt x="779" y="0"/>
                  </a:cubicBezTo>
                  <a:lnTo>
                    <a:pt x="20820" y="0"/>
                  </a:lnTo>
                  <a:cubicBezTo>
                    <a:pt x="21251" y="0"/>
                    <a:pt x="21600" y="513"/>
                    <a:pt x="21600" y="1146"/>
                  </a:cubicBezTo>
                  <a:cubicBezTo>
                    <a:pt x="21600" y="1146"/>
                    <a:pt x="21600" y="20453"/>
                    <a:pt x="21600" y="20453"/>
                  </a:cubicBezTo>
                  <a:close/>
                </a:path>
              </a:pathLst>
            </a:custGeom>
            <a:solidFill>
              <a:srgbClr val="484849"/>
            </a:solidFill>
            <a:ln w="38100" cap="flat" cmpd="sng">
              <a:solidFill>
                <a:srgbClr val="6E6D6E"/>
              </a:solidFill>
              <a:prstDash val="solid"/>
              <a:miter lim="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>
              <a:lvl1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1pPr>
              <a:lvl2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2pPr>
              <a:lvl3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3pPr>
              <a:lvl4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4pPr>
              <a:lvl5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5pPr>
              <a:lvl6pPr marL="1828800"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6pPr>
              <a:lvl7pPr marL="2286000"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7pPr>
              <a:lvl8pPr marL="2743200"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8pPr>
              <a:lvl9pPr marL="3200400"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9pPr>
            </a:lstStyle>
            <a:p>
              <a:pPr algn="ctr" eaLnBrk="1">
                <a:defRPr/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18" name="AutoShape 3"/>
            <p:cNvSpPr/>
            <p:nvPr/>
          </p:nvSpPr>
          <p:spPr bwMode="auto">
            <a:xfrm>
              <a:off x="4870891" y="1190769"/>
              <a:ext cx="5091907" cy="4279107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600" y="21599"/>
                  </a:moveTo>
                  <a:lnTo>
                    <a:pt x="980" y="21599"/>
                  </a:lnTo>
                  <a:cubicBezTo>
                    <a:pt x="438" y="21599"/>
                    <a:pt x="0" y="21086"/>
                    <a:pt x="0" y="20453"/>
                  </a:cubicBezTo>
                  <a:lnTo>
                    <a:pt x="0" y="1146"/>
                  </a:lnTo>
                  <a:cubicBezTo>
                    <a:pt x="0" y="513"/>
                    <a:pt x="438" y="0"/>
                    <a:pt x="980" y="0"/>
                  </a:cubicBezTo>
                  <a:lnTo>
                    <a:pt x="15217" y="0"/>
                  </a:lnTo>
                  <a:cubicBezTo>
                    <a:pt x="15217" y="0"/>
                    <a:pt x="21600" y="21599"/>
                    <a:pt x="21600" y="21599"/>
                  </a:cubicBezTo>
                  <a:close/>
                </a:path>
              </a:pathLst>
            </a:custGeom>
            <a:solidFill>
              <a:srgbClr val="42424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>
              <a:lvl1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1pPr>
              <a:lvl2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2pPr>
              <a:lvl3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3pPr>
              <a:lvl4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4pPr>
              <a:lvl5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5pPr>
              <a:lvl6pPr marL="1828800"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6pPr>
              <a:lvl7pPr marL="2286000"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7pPr>
              <a:lvl8pPr marL="2743200"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8pPr>
              <a:lvl9pPr marL="3200400"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9pPr>
            </a:lstStyle>
            <a:p>
              <a:pPr algn="ctr" eaLnBrk="1">
                <a:defRPr/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24" name="AutoShape 4"/>
            <p:cNvSpPr/>
            <p:nvPr/>
          </p:nvSpPr>
          <p:spPr bwMode="auto">
            <a:xfrm>
              <a:off x="8058591" y="1214928"/>
              <a:ext cx="108744" cy="107157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600" y="10794"/>
                  </a:moveTo>
                  <a:cubicBezTo>
                    <a:pt x="21600" y="16761"/>
                    <a:pt x="16755" y="21599"/>
                    <a:pt x="10791" y="21599"/>
                  </a:cubicBezTo>
                  <a:cubicBezTo>
                    <a:pt x="4831" y="21599"/>
                    <a:pt x="0" y="16761"/>
                    <a:pt x="0" y="10794"/>
                  </a:cubicBezTo>
                  <a:cubicBezTo>
                    <a:pt x="0" y="4832"/>
                    <a:pt x="4831" y="0"/>
                    <a:pt x="10791" y="0"/>
                  </a:cubicBezTo>
                  <a:cubicBezTo>
                    <a:pt x="16755" y="0"/>
                    <a:pt x="21600" y="4832"/>
                    <a:pt x="21600" y="10794"/>
                  </a:cubicBezTo>
                  <a:close/>
                </a:path>
              </a:pathLst>
            </a:custGeom>
            <a:solidFill>
              <a:srgbClr val="232323"/>
            </a:solidFill>
            <a:ln w="12700" cap="flat" cmpd="sng">
              <a:solidFill>
                <a:srgbClr val="232323"/>
              </a:solidFill>
              <a:prstDash val="solid"/>
              <a:miter lim="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>
              <a:lvl1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1pPr>
              <a:lvl2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2pPr>
              <a:lvl3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3pPr>
              <a:lvl4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4pPr>
              <a:lvl5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5pPr>
              <a:lvl6pPr marL="1828800"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6pPr>
              <a:lvl7pPr marL="2286000"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7pPr>
              <a:lvl8pPr marL="2743200"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8pPr>
              <a:lvl9pPr marL="3200400"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9pPr>
            </a:lstStyle>
            <a:p>
              <a:pPr algn="ctr" eaLnBrk="1">
                <a:defRPr/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25" name="AutoShape 5"/>
            <p:cNvSpPr/>
            <p:nvPr/>
          </p:nvSpPr>
          <p:spPr bwMode="auto">
            <a:xfrm>
              <a:off x="5118541" y="1374919"/>
              <a:ext cx="5899150" cy="37504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599" y="21599"/>
                  </a:moveTo>
                  <a:lnTo>
                    <a:pt x="0" y="21599"/>
                  </a:lnTo>
                  <a:lnTo>
                    <a:pt x="0" y="0"/>
                  </a:lnTo>
                  <a:lnTo>
                    <a:pt x="21599" y="0"/>
                  </a:lnTo>
                  <a:cubicBezTo>
                    <a:pt x="21599" y="0"/>
                    <a:pt x="21599" y="21599"/>
                    <a:pt x="21599" y="2159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>
              <a:lvl1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1pPr>
              <a:lvl2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2pPr>
              <a:lvl3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3pPr>
              <a:lvl4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4pPr>
              <a:lvl5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5pPr>
              <a:lvl6pPr marL="1828800"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6pPr>
              <a:lvl7pPr marL="2286000"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7pPr>
              <a:lvl8pPr marL="2743200"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8pPr>
              <a:lvl9pPr marL="3200400"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9pPr>
            </a:lstStyle>
            <a:p>
              <a:pPr algn="ctr" eaLnBrk="1">
                <a:defRPr/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DCDEE0"/>
                  </a:outerShdw>
                </a:effectLst>
              </a:endParaRPr>
            </a:p>
          </p:txBody>
        </p:sp>
        <p:sp>
          <p:nvSpPr>
            <p:cNvPr id="26" name="AutoShape 6"/>
            <p:cNvSpPr/>
            <p:nvPr/>
          </p:nvSpPr>
          <p:spPr bwMode="auto">
            <a:xfrm>
              <a:off x="3937441" y="5330969"/>
              <a:ext cx="8247063" cy="24209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999" y="0"/>
                  </a:moveTo>
                  <a:lnTo>
                    <a:pt x="20988" y="0"/>
                  </a:lnTo>
                  <a:lnTo>
                    <a:pt x="611" y="0"/>
                  </a:lnTo>
                  <a:lnTo>
                    <a:pt x="600" y="0"/>
                  </a:lnTo>
                  <a:cubicBezTo>
                    <a:pt x="268" y="0"/>
                    <a:pt x="0" y="4463"/>
                    <a:pt x="0" y="9970"/>
                  </a:cubicBezTo>
                  <a:lnTo>
                    <a:pt x="0" y="11632"/>
                  </a:lnTo>
                  <a:cubicBezTo>
                    <a:pt x="0" y="17137"/>
                    <a:pt x="268" y="21599"/>
                    <a:pt x="600" y="21599"/>
                  </a:cubicBezTo>
                  <a:lnTo>
                    <a:pt x="611" y="21599"/>
                  </a:lnTo>
                  <a:lnTo>
                    <a:pt x="20988" y="21599"/>
                  </a:lnTo>
                  <a:lnTo>
                    <a:pt x="20999" y="21599"/>
                  </a:lnTo>
                  <a:cubicBezTo>
                    <a:pt x="21331" y="21599"/>
                    <a:pt x="21600" y="17137"/>
                    <a:pt x="21600" y="11632"/>
                  </a:cubicBezTo>
                  <a:lnTo>
                    <a:pt x="21600" y="9970"/>
                  </a:lnTo>
                  <a:cubicBezTo>
                    <a:pt x="21600" y="4463"/>
                    <a:pt x="21331" y="0"/>
                    <a:pt x="20999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>
              <a:lvl1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1pPr>
              <a:lvl2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2pPr>
              <a:lvl3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3pPr>
              <a:lvl4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4pPr>
              <a:lvl5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5pPr>
              <a:lvl6pPr marL="1828800"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6pPr>
              <a:lvl7pPr marL="2286000"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7pPr>
              <a:lvl8pPr marL="2743200"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8pPr>
              <a:lvl9pPr marL="3200400"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9pPr>
            </a:lstStyle>
            <a:p>
              <a:pPr algn="ctr" eaLnBrk="1">
                <a:defRPr/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27" name="AutoShape 7"/>
            <p:cNvSpPr/>
            <p:nvPr/>
          </p:nvSpPr>
          <p:spPr bwMode="auto">
            <a:xfrm>
              <a:off x="3937441" y="5330969"/>
              <a:ext cx="8247063" cy="13017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599"/>
                  </a:lnTo>
                  <a:lnTo>
                    <a:pt x="0" y="21599"/>
                  </a:lnTo>
                  <a:cubicBezTo>
                    <a:pt x="0" y="21599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>
              <a:lvl1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1pPr>
              <a:lvl2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2pPr>
              <a:lvl3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3pPr>
              <a:lvl4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4pPr>
              <a:lvl5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5pPr>
              <a:lvl6pPr marL="1828800"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6pPr>
              <a:lvl7pPr marL="2286000"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7pPr>
              <a:lvl8pPr marL="2743200"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8pPr>
              <a:lvl9pPr marL="3200400"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9pPr>
            </a:lstStyle>
            <a:p>
              <a:pPr algn="ctr" eaLnBrk="1">
                <a:defRPr/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</p:grpSp>
      <p:grpSp>
        <p:nvGrpSpPr>
          <p:cNvPr id="36" name="Group 13"/>
          <p:cNvGrpSpPr/>
          <p:nvPr/>
        </p:nvGrpSpPr>
        <p:grpSpPr>
          <a:xfrm>
            <a:off x="404389" y="2276872"/>
            <a:ext cx="5093766" cy="871185"/>
            <a:chOff x="5880306" y="1817018"/>
            <a:chExt cx="5093766" cy="871185"/>
          </a:xfrm>
        </p:grpSpPr>
        <p:sp>
          <p:nvSpPr>
            <p:cNvPr id="37" name="TextBox 14"/>
            <p:cNvSpPr txBox="1"/>
            <p:nvPr/>
          </p:nvSpPr>
          <p:spPr bwMode="auto">
            <a:xfrm>
              <a:off x="5883829" y="1817018"/>
              <a:ext cx="1906587" cy="338138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+mj-lt"/>
                </a:rPr>
                <a:t>소프트웨어</a:t>
              </a:r>
              <a:endPara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endParaRPr>
            </a:p>
          </p:txBody>
        </p:sp>
        <p:cxnSp>
          <p:nvCxnSpPr>
            <p:cNvPr id="38" name="Straight Connector 15"/>
            <p:cNvCxnSpPr/>
            <p:nvPr/>
          </p:nvCxnSpPr>
          <p:spPr>
            <a:xfrm>
              <a:off x="5883829" y="2159669"/>
              <a:ext cx="1906587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Rectangle 16"/>
            <p:cNvSpPr/>
            <p:nvPr/>
          </p:nvSpPr>
          <p:spPr>
            <a:xfrm>
              <a:off x="5880306" y="2164983"/>
              <a:ext cx="5093766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400" dirty="0">
                  <a:solidFill>
                    <a:schemeClr val="bg1"/>
                  </a:solidFill>
                </a:rPr>
                <a:t>유니티 개발환경에서 </a:t>
              </a:r>
              <a:r>
                <a:rPr lang="en-US" altLang="ko-KR" sz="1400" dirty="0">
                  <a:solidFill>
                    <a:schemeClr val="bg1"/>
                  </a:solidFill>
                </a:rPr>
                <a:t>C# </a:t>
              </a:r>
              <a:r>
                <a:rPr lang="ko-KR" altLang="en-US" sz="1400" dirty="0">
                  <a:solidFill>
                    <a:schemeClr val="bg1"/>
                  </a:solidFill>
                </a:rPr>
                <a:t>언어와 </a:t>
              </a:r>
              <a:r>
                <a:rPr lang="en-US" altLang="ko-KR" sz="1400" dirty="0">
                  <a:solidFill>
                    <a:schemeClr val="bg1"/>
                  </a:solidFill>
                </a:rPr>
                <a:t>Meta XR All-in-One SDK </a:t>
              </a:r>
              <a:r>
                <a:rPr lang="ko-KR" altLang="en-US" sz="1400" dirty="0">
                  <a:solidFill>
                    <a:schemeClr val="bg1"/>
                  </a:solidFill>
                </a:rPr>
                <a:t>를 사용하여 </a:t>
              </a:r>
              <a:r>
                <a:rPr lang="en-US" altLang="ko-KR" sz="1400" dirty="0">
                  <a:solidFill>
                    <a:schemeClr val="bg1"/>
                  </a:solidFill>
                </a:rPr>
                <a:t>MR </a:t>
              </a:r>
              <a:r>
                <a:rPr lang="ko-KR" altLang="en-US" sz="1400" dirty="0">
                  <a:solidFill>
                    <a:schemeClr val="bg1"/>
                  </a:solidFill>
                </a:rPr>
                <a:t>환경을 구현했다</a:t>
              </a:r>
              <a:r>
                <a:rPr lang="en-US" altLang="ko-KR" sz="1400" dirty="0">
                  <a:solidFill>
                    <a:schemeClr val="bg1"/>
                  </a:solidFill>
                </a:rPr>
                <a:t>.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0" name="Group 17"/>
          <p:cNvGrpSpPr/>
          <p:nvPr/>
        </p:nvGrpSpPr>
        <p:grpSpPr>
          <a:xfrm>
            <a:off x="407912" y="3541849"/>
            <a:ext cx="5093766" cy="846726"/>
            <a:chOff x="5883829" y="3081995"/>
            <a:chExt cx="5093766" cy="846726"/>
          </a:xfrm>
        </p:grpSpPr>
        <p:sp>
          <p:nvSpPr>
            <p:cNvPr id="41" name="TextBox 18"/>
            <p:cNvSpPr txBox="1"/>
            <p:nvPr/>
          </p:nvSpPr>
          <p:spPr bwMode="auto">
            <a:xfrm>
              <a:off x="5883829" y="3081995"/>
              <a:ext cx="1911350" cy="338138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600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+mj-lt"/>
                </a:rPr>
                <a:t>하드웨어</a:t>
              </a:r>
              <a:endParaRPr lang="en-US" sz="1600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</a:endParaRPr>
            </a:p>
          </p:txBody>
        </p:sp>
        <p:cxnSp>
          <p:nvCxnSpPr>
            <p:cNvPr id="42" name="Straight Connector 19"/>
            <p:cNvCxnSpPr/>
            <p:nvPr/>
          </p:nvCxnSpPr>
          <p:spPr>
            <a:xfrm>
              <a:off x="5934921" y="3420133"/>
              <a:ext cx="1372734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Rectangle 20"/>
            <p:cNvSpPr/>
            <p:nvPr/>
          </p:nvSpPr>
          <p:spPr>
            <a:xfrm>
              <a:off x="5883829" y="3405501"/>
              <a:ext cx="5093766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</a:rPr>
                <a:t>Meta Quest Pro </a:t>
              </a:r>
              <a:r>
                <a:rPr lang="ko-KR" altLang="en-US" sz="1400" dirty="0">
                  <a:solidFill>
                    <a:schemeClr val="bg1"/>
                  </a:solidFill>
                </a:rPr>
                <a:t>를 사용하여 </a:t>
              </a:r>
              <a:r>
                <a:rPr lang="en-US" altLang="ko-KR" sz="1400" dirty="0">
                  <a:solidFill>
                    <a:schemeClr val="bg1"/>
                  </a:solidFill>
                </a:rPr>
                <a:t>MR </a:t>
              </a:r>
              <a:r>
                <a:rPr lang="ko-KR" altLang="en-US" sz="1400" dirty="0">
                  <a:solidFill>
                    <a:schemeClr val="bg1"/>
                  </a:solidFill>
                </a:rPr>
                <a:t>환경에서 사용자가 프로그램과 상호작용 할 수 있다</a:t>
              </a:r>
              <a:r>
                <a:rPr lang="en-US" altLang="ko-KR" sz="1400" dirty="0">
                  <a:solidFill>
                    <a:schemeClr val="bg1"/>
                  </a:solidFill>
                </a:rPr>
                <a:t>.</a:t>
              </a:r>
              <a:r>
                <a:rPr lang="ko-KR" altLang="en-US" sz="1400" dirty="0">
                  <a:solidFill>
                    <a:schemeClr val="bg1"/>
                  </a:solidFill>
                </a:rPr>
                <a:t> 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4" name="Group 21"/>
          <p:cNvGrpSpPr/>
          <p:nvPr/>
        </p:nvGrpSpPr>
        <p:grpSpPr>
          <a:xfrm>
            <a:off x="407912" y="4707051"/>
            <a:ext cx="5093766" cy="1085276"/>
            <a:chOff x="5883829" y="4247197"/>
            <a:chExt cx="5093766" cy="1085276"/>
          </a:xfrm>
        </p:grpSpPr>
        <p:sp>
          <p:nvSpPr>
            <p:cNvPr id="45" name="TextBox 22"/>
            <p:cNvSpPr txBox="1"/>
            <p:nvPr/>
          </p:nvSpPr>
          <p:spPr bwMode="auto">
            <a:xfrm>
              <a:off x="5883829" y="4247197"/>
              <a:ext cx="2205038" cy="338138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600" dirty="0">
                  <a:solidFill>
                    <a:schemeClr val="accent3">
                      <a:lumMod val="60000"/>
                      <a:lumOff val="40000"/>
                    </a:schemeClr>
                  </a:solidFill>
                  <a:latin typeface="+mj-lt"/>
                </a:rPr>
                <a:t>사용자</a:t>
              </a:r>
              <a:endParaRPr lang="en-US" sz="1600" dirty="0">
                <a:solidFill>
                  <a:schemeClr val="accent3">
                    <a:lumMod val="60000"/>
                    <a:lumOff val="40000"/>
                  </a:schemeClr>
                </a:solidFill>
                <a:latin typeface="+mj-lt"/>
              </a:endParaRPr>
            </a:p>
          </p:txBody>
        </p:sp>
        <p:cxnSp>
          <p:nvCxnSpPr>
            <p:cNvPr id="46" name="Straight Connector 23"/>
            <p:cNvCxnSpPr/>
            <p:nvPr/>
          </p:nvCxnSpPr>
          <p:spPr>
            <a:xfrm>
              <a:off x="5934921" y="4585335"/>
              <a:ext cx="1641890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Rectangle 24"/>
            <p:cNvSpPr/>
            <p:nvPr/>
          </p:nvSpPr>
          <p:spPr>
            <a:xfrm>
              <a:off x="5883829" y="4593809"/>
              <a:ext cx="5093766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400" dirty="0">
                  <a:solidFill>
                    <a:schemeClr val="bg1"/>
                  </a:solidFill>
                </a:rPr>
                <a:t>예상되는 주 사용자는 초등학생 고학년부터 중학생이며</a:t>
              </a:r>
              <a:r>
                <a:rPr lang="en-US" altLang="ko-KR" sz="1400" dirty="0">
                  <a:solidFill>
                    <a:schemeClr val="bg1"/>
                  </a:solidFill>
                </a:rPr>
                <a:t>, </a:t>
              </a:r>
              <a:r>
                <a:rPr lang="ko-KR" altLang="en-US" sz="1400" dirty="0">
                  <a:solidFill>
                    <a:schemeClr val="bg1"/>
                  </a:solidFill>
                </a:rPr>
                <a:t>해당 학생들을  가르치기 위해 초</a:t>
              </a:r>
              <a:r>
                <a:rPr lang="en-US" altLang="ko-KR" sz="1400" dirty="0">
                  <a:solidFill>
                    <a:schemeClr val="bg1"/>
                  </a:solidFill>
                </a:rPr>
                <a:t>, </a:t>
              </a:r>
              <a:r>
                <a:rPr lang="ko-KR" altLang="en-US" sz="1400" dirty="0">
                  <a:solidFill>
                    <a:schemeClr val="bg1"/>
                  </a:solidFill>
                </a:rPr>
                <a:t>중학교 교사도 사용할 것으로 기대된다</a:t>
              </a:r>
              <a:r>
                <a:rPr lang="en-US" altLang="ko-KR" sz="1400" dirty="0">
                  <a:solidFill>
                    <a:schemeClr val="bg1"/>
                  </a:solidFill>
                </a:rPr>
                <a:t>.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4" name="그림 3" descr="텍스트, 스크린샷, 도표, 디자인이(가) 표시된 사진&#10;&#10;자동 생성된 설명">
            <a:extLst>
              <a:ext uri="{FF2B5EF4-FFF2-40B4-BE49-F238E27FC236}">
                <a16:creationId xmlns:a16="http://schemas.microsoft.com/office/drawing/2014/main" id="{1F515668-097F-786E-CB03-CD3767040E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8951" y="2083050"/>
            <a:ext cx="5306053" cy="34390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944"/>
    </mc:Choice>
    <mc:Fallback xmlns="">
      <p:transition spd="slow" advTm="259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2785137" y="2845055"/>
            <a:ext cx="1522456" cy="1265694"/>
            <a:chOff x="2259720" y="365760"/>
            <a:chExt cx="7204320" cy="5989318"/>
          </a:xfrm>
        </p:grpSpPr>
        <p:sp>
          <p:nvSpPr>
            <p:cNvPr id="2" name="椭圆 1"/>
            <p:cNvSpPr/>
            <p:nvPr/>
          </p:nvSpPr>
          <p:spPr>
            <a:xfrm>
              <a:off x="4810099" y="2143099"/>
              <a:ext cx="2571801" cy="2571801"/>
            </a:xfrm>
            <a:prstGeom prst="ellipse">
              <a:avLst/>
            </a:prstGeom>
            <a:solidFill>
              <a:schemeClr val="bg1">
                <a:lumMod val="85000"/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椭圆 2"/>
            <p:cNvSpPr/>
            <p:nvPr/>
          </p:nvSpPr>
          <p:spPr>
            <a:xfrm>
              <a:off x="2259720" y="1232899"/>
              <a:ext cx="3482002" cy="3482002"/>
            </a:xfrm>
            <a:prstGeom prst="ellipse">
              <a:avLst/>
            </a:prstGeom>
            <a:solidFill>
              <a:srgbClr val="CCFF99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椭圆 3"/>
            <p:cNvSpPr/>
            <p:nvPr/>
          </p:nvSpPr>
          <p:spPr>
            <a:xfrm>
              <a:off x="3419500" y="3302881"/>
              <a:ext cx="2802619" cy="2802619"/>
            </a:xfrm>
            <a:prstGeom prst="ellipse">
              <a:avLst/>
            </a:prstGeom>
            <a:solidFill>
              <a:srgbClr val="99CCFF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椭圆 4"/>
            <p:cNvSpPr/>
            <p:nvPr/>
          </p:nvSpPr>
          <p:spPr>
            <a:xfrm>
              <a:off x="5059679" y="3783279"/>
              <a:ext cx="2322221" cy="2322221"/>
            </a:xfrm>
            <a:prstGeom prst="ellipse">
              <a:avLst/>
            </a:prstGeom>
            <a:solidFill>
              <a:srgbClr val="FFFFCC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椭圆 5"/>
            <p:cNvSpPr/>
            <p:nvPr/>
          </p:nvSpPr>
          <p:spPr>
            <a:xfrm>
              <a:off x="5969882" y="3302881"/>
              <a:ext cx="3052197" cy="3052197"/>
            </a:xfrm>
            <a:prstGeom prst="ellipse">
              <a:avLst/>
            </a:prstGeom>
            <a:solidFill>
              <a:srgbClr val="CCCCFF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椭圆 6"/>
            <p:cNvSpPr/>
            <p:nvPr/>
          </p:nvSpPr>
          <p:spPr>
            <a:xfrm>
              <a:off x="6450279" y="1487777"/>
              <a:ext cx="3013761" cy="3013761"/>
            </a:xfrm>
            <a:prstGeom prst="ellipse">
              <a:avLst/>
            </a:prstGeom>
            <a:solidFill>
              <a:srgbClr val="99CCCC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5969882" y="716282"/>
              <a:ext cx="2838838" cy="2838838"/>
            </a:xfrm>
            <a:prstGeom prst="ellipse">
              <a:avLst/>
            </a:prstGeom>
            <a:solidFill>
              <a:srgbClr val="66CCCC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4810099" y="502920"/>
              <a:ext cx="2571801" cy="2571801"/>
            </a:xfrm>
            <a:prstGeom prst="ellipse">
              <a:avLst/>
            </a:prstGeom>
            <a:solidFill>
              <a:srgbClr val="CCFF99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3032760" y="365760"/>
              <a:ext cx="3189359" cy="3189359"/>
            </a:xfrm>
            <a:prstGeom prst="ellipse">
              <a:avLst/>
            </a:prstGeom>
            <a:solidFill>
              <a:srgbClr val="99CCFF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/>
            <p:cNvSpPr/>
            <p:nvPr/>
          </p:nvSpPr>
          <p:spPr>
            <a:xfrm>
              <a:off x="3899892" y="1232893"/>
              <a:ext cx="4392221" cy="439221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6000" b="1" dirty="0">
                  <a:solidFill>
                    <a:schemeClr val="tx1"/>
                  </a:solidFill>
                </a:rPr>
                <a:t>3</a:t>
              </a:r>
              <a:endParaRPr lang="zh-CN" altLang="en-US" sz="60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5163489" y="3216292"/>
            <a:ext cx="47548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시나리오</a:t>
            </a:r>
            <a:endParaRPr lang="en-US" altLang="ko-KR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90"/>
    </mc:Choice>
    <mc:Fallback xmlns="">
      <p:transition spd="slow" advTm="219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任意多边形 30"/>
          <p:cNvSpPr/>
          <p:nvPr/>
        </p:nvSpPr>
        <p:spPr>
          <a:xfrm>
            <a:off x="1997133" y="152400"/>
            <a:ext cx="791092" cy="868680"/>
          </a:xfrm>
          <a:custGeom>
            <a:avLst/>
            <a:gdLst>
              <a:gd name="connsiteX0" fmla="*/ 501532 w 791092"/>
              <a:gd name="connsiteY0" fmla="*/ 0 h 868680"/>
              <a:gd name="connsiteX1" fmla="*/ 791092 w 791092"/>
              <a:gd name="connsiteY1" fmla="*/ 0 h 868680"/>
              <a:gd name="connsiteX2" fmla="*/ 289560 w 791092"/>
              <a:gd name="connsiteY2" fmla="*/ 868680 h 868680"/>
              <a:gd name="connsiteX3" fmla="*/ 0 w 791092"/>
              <a:gd name="connsiteY3" fmla="*/ 868680 h 868680"/>
              <a:gd name="connsiteX4" fmla="*/ 501532 w 791092"/>
              <a:gd name="connsiteY4" fmla="*/ 0 h 868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1092" h="868680">
                <a:moveTo>
                  <a:pt x="501532" y="0"/>
                </a:moveTo>
                <a:lnTo>
                  <a:pt x="791092" y="0"/>
                </a:lnTo>
                <a:lnTo>
                  <a:pt x="289560" y="868680"/>
                </a:lnTo>
                <a:lnTo>
                  <a:pt x="0" y="868680"/>
                </a:lnTo>
                <a:lnTo>
                  <a:pt x="501532" y="0"/>
                </a:lnTo>
                <a:close/>
              </a:path>
            </a:pathLst>
          </a:custGeom>
          <a:solidFill>
            <a:srgbClr val="CCFF99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任意多边形 29"/>
          <p:cNvSpPr/>
          <p:nvPr/>
        </p:nvSpPr>
        <p:spPr>
          <a:xfrm>
            <a:off x="2408614" y="152400"/>
            <a:ext cx="791092" cy="868680"/>
          </a:xfrm>
          <a:custGeom>
            <a:avLst/>
            <a:gdLst>
              <a:gd name="connsiteX0" fmla="*/ 501532 w 791092"/>
              <a:gd name="connsiteY0" fmla="*/ 0 h 868680"/>
              <a:gd name="connsiteX1" fmla="*/ 791092 w 791092"/>
              <a:gd name="connsiteY1" fmla="*/ 0 h 868680"/>
              <a:gd name="connsiteX2" fmla="*/ 289560 w 791092"/>
              <a:gd name="connsiteY2" fmla="*/ 868680 h 868680"/>
              <a:gd name="connsiteX3" fmla="*/ 0 w 791092"/>
              <a:gd name="connsiteY3" fmla="*/ 868680 h 868680"/>
              <a:gd name="connsiteX4" fmla="*/ 501532 w 791092"/>
              <a:gd name="connsiteY4" fmla="*/ 0 h 868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1092" h="868680">
                <a:moveTo>
                  <a:pt x="501532" y="0"/>
                </a:moveTo>
                <a:lnTo>
                  <a:pt x="791092" y="0"/>
                </a:lnTo>
                <a:lnTo>
                  <a:pt x="289560" y="868680"/>
                </a:lnTo>
                <a:lnTo>
                  <a:pt x="0" y="868680"/>
                </a:lnTo>
                <a:lnTo>
                  <a:pt x="501532" y="0"/>
                </a:lnTo>
                <a:close/>
              </a:path>
            </a:pathLst>
          </a:custGeom>
          <a:solidFill>
            <a:srgbClr val="99CCFF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任意多边形 28"/>
          <p:cNvSpPr/>
          <p:nvPr/>
        </p:nvSpPr>
        <p:spPr>
          <a:xfrm>
            <a:off x="8992294" y="152400"/>
            <a:ext cx="791092" cy="868680"/>
          </a:xfrm>
          <a:custGeom>
            <a:avLst/>
            <a:gdLst>
              <a:gd name="connsiteX0" fmla="*/ 501532 w 791092"/>
              <a:gd name="connsiteY0" fmla="*/ 0 h 868680"/>
              <a:gd name="connsiteX1" fmla="*/ 791092 w 791092"/>
              <a:gd name="connsiteY1" fmla="*/ 0 h 868680"/>
              <a:gd name="connsiteX2" fmla="*/ 289560 w 791092"/>
              <a:gd name="connsiteY2" fmla="*/ 868680 h 868680"/>
              <a:gd name="connsiteX3" fmla="*/ 0 w 791092"/>
              <a:gd name="connsiteY3" fmla="*/ 868680 h 868680"/>
              <a:gd name="connsiteX4" fmla="*/ 501532 w 791092"/>
              <a:gd name="connsiteY4" fmla="*/ 0 h 868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1092" h="868680">
                <a:moveTo>
                  <a:pt x="501532" y="0"/>
                </a:moveTo>
                <a:lnTo>
                  <a:pt x="791092" y="0"/>
                </a:lnTo>
                <a:lnTo>
                  <a:pt x="289560" y="868680"/>
                </a:lnTo>
                <a:lnTo>
                  <a:pt x="0" y="868680"/>
                </a:lnTo>
                <a:lnTo>
                  <a:pt x="501532" y="0"/>
                </a:lnTo>
                <a:close/>
              </a:path>
            </a:pathLst>
          </a:custGeom>
          <a:solidFill>
            <a:srgbClr val="CCCCFF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任意多边形 27"/>
          <p:cNvSpPr/>
          <p:nvPr/>
        </p:nvSpPr>
        <p:spPr>
          <a:xfrm>
            <a:off x="9403775" y="152400"/>
            <a:ext cx="791092" cy="868680"/>
          </a:xfrm>
          <a:custGeom>
            <a:avLst/>
            <a:gdLst>
              <a:gd name="connsiteX0" fmla="*/ 501532 w 791092"/>
              <a:gd name="connsiteY0" fmla="*/ 0 h 868680"/>
              <a:gd name="connsiteX1" fmla="*/ 791092 w 791092"/>
              <a:gd name="connsiteY1" fmla="*/ 0 h 868680"/>
              <a:gd name="connsiteX2" fmla="*/ 289560 w 791092"/>
              <a:gd name="connsiteY2" fmla="*/ 868680 h 868680"/>
              <a:gd name="connsiteX3" fmla="*/ 0 w 791092"/>
              <a:gd name="connsiteY3" fmla="*/ 868680 h 868680"/>
              <a:gd name="connsiteX4" fmla="*/ 501532 w 791092"/>
              <a:gd name="connsiteY4" fmla="*/ 0 h 868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1092" h="868680">
                <a:moveTo>
                  <a:pt x="501532" y="0"/>
                </a:moveTo>
                <a:lnTo>
                  <a:pt x="791092" y="0"/>
                </a:lnTo>
                <a:lnTo>
                  <a:pt x="289560" y="868680"/>
                </a:lnTo>
                <a:lnTo>
                  <a:pt x="0" y="868680"/>
                </a:lnTo>
                <a:lnTo>
                  <a:pt x="501532" y="0"/>
                </a:lnTo>
                <a:close/>
              </a:path>
            </a:pathLst>
          </a:custGeom>
          <a:solidFill>
            <a:srgbClr val="99CCCC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任意多边形 22"/>
          <p:cNvSpPr/>
          <p:nvPr/>
        </p:nvSpPr>
        <p:spPr>
          <a:xfrm>
            <a:off x="1421177" y="152400"/>
            <a:ext cx="1077489" cy="868680"/>
          </a:xfrm>
          <a:custGeom>
            <a:avLst/>
            <a:gdLst>
              <a:gd name="connsiteX0" fmla="*/ 501533 w 1077489"/>
              <a:gd name="connsiteY0" fmla="*/ 0 h 868680"/>
              <a:gd name="connsiteX1" fmla="*/ 1077489 w 1077489"/>
              <a:gd name="connsiteY1" fmla="*/ 0 h 868680"/>
              <a:gd name="connsiteX2" fmla="*/ 575957 w 1077489"/>
              <a:gd name="connsiteY2" fmla="*/ 868680 h 868680"/>
              <a:gd name="connsiteX3" fmla="*/ 0 w 1077489"/>
              <a:gd name="connsiteY3" fmla="*/ 868680 h 868680"/>
              <a:gd name="connsiteX4" fmla="*/ 501533 w 1077489"/>
              <a:gd name="connsiteY4" fmla="*/ 0 h 868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7489" h="868680">
                <a:moveTo>
                  <a:pt x="501533" y="0"/>
                </a:moveTo>
                <a:lnTo>
                  <a:pt x="1077489" y="0"/>
                </a:lnTo>
                <a:lnTo>
                  <a:pt x="575957" y="868680"/>
                </a:lnTo>
                <a:lnTo>
                  <a:pt x="0" y="868680"/>
                </a:lnTo>
                <a:lnTo>
                  <a:pt x="501533" y="0"/>
                </a:lnTo>
                <a:close/>
              </a:path>
            </a:pathLst>
          </a:custGeom>
          <a:solidFill>
            <a:schemeClr val="bg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任意多边形 21"/>
          <p:cNvSpPr/>
          <p:nvPr/>
        </p:nvSpPr>
        <p:spPr>
          <a:xfrm>
            <a:off x="2286694" y="152400"/>
            <a:ext cx="623453" cy="868680"/>
          </a:xfrm>
          <a:custGeom>
            <a:avLst/>
            <a:gdLst>
              <a:gd name="connsiteX0" fmla="*/ 501532 w 623453"/>
              <a:gd name="connsiteY0" fmla="*/ 0 h 868680"/>
              <a:gd name="connsiteX1" fmla="*/ 623453 w 623453"/>
              <a:gd name="connsiteY1" fmla="*/ 0 h 868680"/>
              <a:gd name="connsiteX2" fmla="*/ 121921 w 623453"/>
              <a:gd name="connsiteY2" fmla="*/ 868680 h 868680"/>
              <a:gd name="connsiteX3" fmla="*/ 0 w 623453"/>
              <a:gd name="connsiteY3" fmla="*/ 868680 h 868680"/>
              <a:gd name="connsiteX4" fmla="*/ 501532 w 623453"/>
              <a:gd name="connsiteY4" fmla="*/ 0 h 868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3453" h="868680">
                <a:moveTo>
                  <a:pt x="501532" y="0"/>
                </a:moveTo>
                <a:lnTo>
                  <a:pt x="623453" y="0"/>
                </a:lnTo>
                <a:lnTo>
                  <a:pt x="121921" y="868680"/>
                </a:lnTo>
                <a:lnTo>
                  <a:pt x="0" y="868680"/>
                </a:lnTo>
                <a:lnTo>
                  <a:pt x="501532" y="0"/>
                </a:lnTo>
                <a:close/>
              </a:path>
            </a:pathLst>
          </a:custGeom>
          <a:solidFill>
            <a:schemeClr val="bg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任意多边形 20"/>
          <p:cNvSpPr/>
          <p:nvPr/>
        </p:nvSpPr>
        <p:spPr>
          <a:xfrm>
            <a:off x="2698174" y="152400"/>
            <a:ext cx="6795652" cy="868680"/>
          </a:xfrm>
          <a:custGeom>
            <a:avLst/>
            <a:gdLst>
              <a:gd name="connsiteX0" fmla="*/ 501532 w 6795652"/>
              <a:gd name="connsiteY0" fmla="*/ 0 h 868680"/>
              <a:gd name="connsiteX1" fmla="*/ 6795652 w 6795652"/>
              <a:gd name="connsiteY1" fmla="*/ 0 h 868680"/>
              <a:gd name="connsiteX2" fmla="*/ 6294120 w 6795652"/>
              <a:gd name="connsiteY2" fmla="*/ 868680 h 868680"/>
              <a:gd name="connsiteX3" fmla="*/ 0 w 6795652"/>
              <a:gd name="connsiteY3" fmla="*/ 868680 h 868680"/>
              <a:gd name="connsiteX4" fmla="*/ 501532 w 6795652"/>
              <a:gd name="connsiteY4" fmla="*/ 0 h 868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95652" h="868680">
                <a:moveTo>
                  <a:pt x="501532" y="0"/>
                </a:moveTo>
                <a:lnTo>
                  <a:pt x="6795652" y="0"/>
                </a:lnTo>
                <a:lnTo>
                  <a:pt x="6294120" y="868680"/>
                </a:lnTo>
                <a:lnTo>
                  <a:pt x="0" y="868680"/>
                </a:lnTo>
                <a:lnTo>
                  <a:pt x="501532" y="0"/>
                </a:lnTo>
                <a:close/>
              </a:path>
            </a:pathLst>
          </a:custGeom>
          <a:solidFill>
            <a:schemeClr val="bg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任意多边形 19"/>
          <p:cNvSpPr/>
          <p:nvPr/>
        </p:nvSpPr>
        <p:spPr>
          <a:xfrm>
            <a:off x="9281855" y="152400"/>
            <a:ext cx="623453" cy="868680"/>
          </a:xfrm>
          <a:custGeom>
            <a:avLst/>
            <a:gdLst>
              <a:gd name="connsiteX0" fmla="*/ 501532 w 623453"/>
              <a:gd name="connsiteY0" fmla="*/ 0 h 868680"/>
              <a:gd name="connsiteX1" fmla="*/ 623453 w 623453"/>
              <a:gd name="connsiteY1" fmla="*/ 0 h 868680"/>
              <a:gd name="connsiteX2" fmla="*/ 121921 w 623453"/>
              <a:gd name="connsiteY2" fmla="*/ 868680 h 868680"/>
              <a:gd name="connsiteX3" fmla="*/ 0 w 623453"/>
              <a:gd name="connsiteY3" fmla="*/ 868680 h 868680"/>
              <a:gd name="connsiteX4" fmla="*/ 501532 w 623453"/>
              <a:gd name="connsiteY4" fmla="*/ 0 h 868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3453" h="868680">
                <a:moveTo>
                  <a:pt x="501532" y="0"/>
                </a:moveTo>
                <a:lnTo>
                  <a:pt x="623453" y="0"/>
                </a:lnTo>
                <a:lnTo>
                  <a:pt x="121921" y="868680"/>
                </a:lnTo>
                <a:lnTo>
                  <a:pt x="0" y="868680"/>
                </a:lnTo>
                <a:lnTo>
                  <a:pt x="501532" y="0"/>
                </a:lnTo>
                <a:close/>
              </a:path>
            </a:pathLst>
          </a:custGeom>
          <a:solidFill>
            <a:schemeClr val="bg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任意多边形 18"/>
          <p:cNvSpPr/>
          <p:nvPr/>
        </p:nvSpPr>
        <p:spPr>
          <a:xfrm>
            <a:off x="9693336" y="152400"/>
            <a:ext cx="1077489" cy="868680"/>
          </a:xfrm>
          <a:custGeom>
            <a:avLst/>
            <a:gdLst>
              <a:gd name="connsiteX0" fmla="*/ 501532 w 1077489"/>
              <a:gd name="connsiteY0" fmla="*/ 0 h 868680"/>
              <a:gd name="connsiteX1" fmla="*/ 1077489 w 1077489"/>
              <a:gd name="connsiteY1" fmla="*/ 0 h 868680"/>
              <a:gd name="connsiteX2" fmla="*/ 575957 w 1077489"/>
              <a:gd name="connsiteY2" fmla="*/ 868680 h 868680"/>
              <a:gd name="connsiteX3" fmla="*/ 0 w 1077489"/>
              <a:gd name="connsiteY3" fmla="*/ 868680 h 868680"/>
              <a:gd name="connsiteX4" fmla="*/ 501532 w 1077489"/>
              <a:gd name="connsiteY4" fmla="*/ 0 h 868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7489" h="868680">
                <a:moveTo>
                  <a:pt x="501532" y="0"/>
                </a:moveTo>
                <a:lnTo>
                  <a:pt x="1077489" y="0"/>
                </a:lnTo>
                <a:lnTo>
                  <a:pt x="575957" y="868680"/>
                </a:lnTo>
                <a:lnTo>
                  <a:pt x="0" y="868680"/>
                </a:lnTo>
                <a:lnTo>
                  <a:pt x="501532" y="0"/>
                </a:lnTo>
                <a:close/>
              </a:path>
            </a:pathLst>
          </a:custGeom>
          <a:solidFill>
            <a:schemeClr val="bg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3718559" y="325130"/>
            <a:ext cx="47548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시나리오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椭圆 31"/>
          <p:cNvSpPr/>
          <p:nvPr/>
        </p:nvSpPr>
        <p:spPr>
          <a:xfrm>
            <a:off x="789579" y="-1374723"/>
            <a:ext cx="1179724" cy="1179724"/>
          </a:xfrm>
          <a:prstGeom prst="ellipse">
            <a:avLst/>
          </a:prstGeom>
          <a:solidFill>
            <a:srgbClr val="CCFF99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3630182" y="-1301912"/>
            <a:ext cx="1034104" cy="1034104"/>
          </a:xfrm>
          <a:prstGeom prst="ellipse">
            <a:avLst/>
          </a:prstGeom>
          <a:solidFill>
            <a:srgbClr val="CCCCFF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4825339" y="-1295401"/>
            <a:ext cx="1021082" cy="1021082"/>
          </a:xfrm>
          <a:prstGeom prst="ellipse">
            <a:avLst/>
          </a:prstGeom>
          <a:solidFill>
            <a:srgbClr val="99CCCC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2330501" y="-1325148"/>
            <a:ext cx="1080576" cy="1080576"/>
          </a:xfrm>
          <a:prstGeom prst="ellipse">
            <a:avLst/>
          </a:prstGeom>
          <a:solidFill>
            <a:srgbClr val="99CCFF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그림 4" descr="텍스트, 스크린샷, 실내, 벽이(가) 표시된 사진&#10;&#10;자동 생성된 설명">
            <a:extLst>
              <a:ext uri="{FF2B5EF4-FFF2-40B4-BE49-F238E27FC236}">
                <a16:creationId xmlns:a16="http://schemas.microsoft.com/office/drawing/2014/main" id="{8B432E05-7F27-DF6F-C5FE-602D4BD46A50}"/>
              </a:ext>
            </a:extLst>
          </p:cNvPr>
          <p:cNvPicPr preferRelativeResize="0"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65" y="4400045"/>
            <a:ext cx="2989592" cy="1918774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56C97575-64FE-5417-550F-CD07F554DA8D}"/>
              </a:ext>
            </a:extLst>
          </p:cNvPr>
          <p:cNvGrpSpPr/>
          <p:nvPr/>
        </p:nvGrpSpPr>
        <p:grpSpPr>
          <a:xfrm>
            <a:off x="295615" y="1362817"/>
            <a:ext cx="11667880" cy="2897908"/>
            <a:chOff x="399474" y="1996974"/>
            <a:chExt cx="11667880" cy="2944212"/>
          </a:xfrm>
        </p:grpSpPr>
        <p:sp>
          <p:nvSpPr>
            <p:cNvPr id="16" name="Rectangle 43"/>
            <p:cNvSpPr/>
            <p:nvPr/>
          </p:nvSpPr>
          <p:spPr>
            <a:xfrm>
              <a:off x="399474" y="3323792"/>
              <a:ext cx="11372468" cy="4571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>
                <a:solidFill>
                  <a:schemeClr val="bg1"/>
                </a:solidFill>
              </a:endParaRPr>
            </a:p>
          </p:txBody>
        </p:sp>
        <p:grpSp>
          <p:nvGrpSpPr>
            <p:cNvPr id="17" name="Group 22"/>
            <p:cNvGrpSpPr/>
            <p:nvPr/>
          </p:nvGrpSpPr>
          <p:grpSpPr>
            <a:xfrm>
              <a:off x="1490280" y="3013670"/>
              <a:ext cx="646764" cy="657969"/>
              <a:chOff x="2495600" y="2809771"/>
              <a:chExt cx="646764" cy="657969"/>
            </a:xfrm>
          </p:grpSpPr>
          <p:grpSp>
            <p:nvGrpSpPr>
              <p:cNvPr id="18" name="组合 79"/>
              <p:cNvGrpSpPr/>
              <p:nvPr/>
            </p:nvGrpSpPr>
            <p:grpSpPr bwMode="auto">
              <a:xfrm>
                <a:off x="2495600" y="2809771"/>
                <a:ext cx="646764" cy="657969"/>
                <a:chOff x="6379728" y="1353985"/>
                <a:chExt cx="2513016" cy="2551396"/>
              </a:xfrm>
            </p:grpSpPr>
            <p:sp>
              <p:nvSpPr>
                <p:cNvPr id="25" name="任意多边形 82"/>
                <p:cNvSpPr/>
                <p:nvPr/>
              </p:nvSpPr>
              <p:spPr>
                <a:xfrm rot="3738964">
                  <a:off x="6379728" y="1392366"/>
                  <a:ext cx="2513015" cy="2513016"/>
                </a:xfrm>
                <a:custGeom>
                  <a:avLst/>
                  <a:gdLst>
                    <a:gd name="connsiteX0" fmla="*/ 0 w 1800200"/>
                    <a:gd name="connsiteY0" fmla="*/ 900100 h 1800200"/>
                    <a:gd name="connsiteX1" fmla="*/ 263634 w 1800200"/>
                    <a:gd name="connsiteY1" fmla="*/ 263633 h 1800200"/>
                    <a:gd name="connsiteX2" fmla="*/ 900101 w 1800200"/>
                    <a:gd name="connsiteY2" fmla="*/ 1 h 1800200"/>
                    <a:gd name="connsiteX3" fmla="*/ 1536568 w 1800200"/>
                    <a:gd name="connsiteY3" fmla="*/ 263635 h 1800200"/>
                    <a:gd name="connsiteX4" fmla="*/ 1800200 w 1800200"/>
                    <a:gd name="connsiteY4" fmla="*/ 900102 h 1800200"/>
                    <a:gd name="connsiteX5" fmla="*/ 1536567 w 1800200"/>
                    <a:gd name="connsiteY5" fmla="*/ 1536569 h 1800200"/>
                    <a:gd name="connsiteX6" fmla="*/ 900100 w 1800200"/>
                    <a:gd name="connsiteY6" fmla="*/ 1800202 h 1800200"/>
                    <a:gd name="connsiteX7" fmla="*/ 263633 w 1800200"/>
                    <a:gd name="connsiteY7" fmla="*/ 1536568 h 1800200"/>
                    <a:gd name="connsiteX8" fmla="*/ 0 w 1800200"/>
                    <a:gd name="connsiteY8" fmla="*/ 900101 h 1800200"/>
                    <a:gd name="connsiteX9" fmla="*/ 0 w 1800200"/>
                    <a:gd name="connsiteY9" fmla="*/ 900100 h 1800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800200" h="1800200">
                      <a:moveTo>
                        <a:pt x="0" y="900100"/>
                      </a:moveTo>
                      <a:cubicBezTo>
                        <a:pt x="0" y="661379"/>
                        <a:pt x="94832" y="432435"/>
                        <a:pt x="263634" y="263633"/>
                      </a:cubicBezTo>
                      <a:cubicBezTo>
                        <a:pt x="432436" y="94832"/>
                        <a:pt x="661380" y="0"/>
                        <a:pt x="900101" y="1"/>
                      </a:cubicBezTo>
                      <a:cubicBezTo>
                        <a:pt x="1138822" y="1"/>
                        <a:pt x="1367766" y="94833"/>
                        <a:pt x="1536568" y="263635"/>
                      </a:cubicBezTo>
                      <a:cubicBezTo>
                        <a:pt x="1705369" y="432437"/>
                        <a:pt x="1800201" y="661381"/>
                        <a:pt x="1800200" y="900102"/>
                      </a:cubicBezTo>
                      <a:cubicBezTo>
                        <a:pt x="1800200" y="1138823"/>
                        <a:pt x="1705368" y="1367767"/>
                        <a:pt x="1536567" y="1536569"/>
                      </a:cubicBezTo>
                      <a:cubicBezTo>
                        <a:pt x="1367765" y="1705371"/>
                        <a:pt x="1138821" y="1800202"/>
                        <a:pt x="900100" y="1800202"/>
                      </a:cubicBezTo>
                      <a:cubicBezTo>
                        <a:pt x="661379" y="1800202"/>
                        <a:pt x="432435" y="1705370"/>
                        <a:pt x="263633" y="1536568"/>
                      </a:cubicBezTo>
                      <a:cubicBezTo>
                        <a:pt x="94832" y="1367766"/>
                        <a:pt x="0" y="1138822"/>
                        <a:pt x="0" y="900101"/>
                      </a:cubicBezTo>
                      <a:lnTo>
                        <a:pt x="0" y="900100"/>
                      </a:lnTo>
                      <a:close/>
                    </a:path>
                  </a:pathLst>
                </a:custGeom>
                <a:gradFill flip="none" rotWithShape="1">
                  <a:gsLst>
                    <a:gs pos="17000">
                      <a:srgbClr val="FFFFFF"/>
                    </a:gs>
                    <a:gs pos="88000">
                      <a:srgbClr val="FFFFFF">
                        <a:lumMod val="72000"/>
                      </a:srgbClr>
                    </a:gs>
                  </a:gsLst>
                  <a:lin ang="2700000" scaled="1"/>
                  <a:tileRect/>
                </a:gradFill>
                <a:ln w="25400" cap="flat" cmpd="sng" algn="ctr">
                  <a:noFill/>
                  <a:prstDash val="solid"/>
                </a:ln>
                <a:effectLst>
                  <a:outerShdw blurRad="127000" dist="63500" dir="7380000" sx="102000" sy="102000" algn="tr" rotWithShape="0">
                    <a:prstClr val="black">
                      <a:alpha val="39000"/>
                    </a:prst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Arial" panose="020B0604020202020204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6" name="任意多边形 83"/>
                <p:cNvSpPr/>
                <p:nvPr/>
              </p:nvSpPr>
              <p:spPr>
                <a:xfrm rot="16377237">
                  <a:off x="6397836" y="1353985"/>
                  <a:ext cx="2476803" cy="2476803"/>
                </a:xfrm>
                <a:custGeom>
                  <a:avLst/>
                  <a:gdLst>
                    <a:gd name="connsiteX0" fmla="*/ 0 w 1800200"/>
                    <a:gd name="connsiteY0" fmla="*/ 900100 h 1800200"/>
                    <a:gd name="connsiteX1" fmla="*/ 263634 w 1800200"/>
                    <a:gd name="connsiteY1" fmla="*/ 263633 h 1800200"/>
                    <a:gd name="connsiteX2" fmla="*/ 900101 w 1800200"/>
                    <a:gd name="connsiteY2" fmla="*/ 1 h 1800200"/>
                    <a:gd name="connsiteX3" fmla="*/ 1536568 w 1800200"/>
                    <a:gd name="connsiteY3" fmla="*/ 263635 h 1800200"/>
                    <a:gd name="connsiteX4" fmla="*/ 1800200 w 1800200"/>
                    <a:gd name="connsiteY4" fmla="*/ 900102 h 1800200"/>
                    <a:gd name="connsiteX5" fmla="*/ 1536567 w 1800200"/>
                    <a:gd name="connsiteY5" fmla="*/ 1536569 h 1800200"/>
                    <a:gd name="connsiteX6" fmla="*/ 900100 w 1800200"/>
                    <a:gd name="connsiteY6" fmla="*/ 1800202 h 1800200"/>
                    <a:gd name="connsiteX7" fmla="*/ 263633 w 1800200"/>
                    <a:gd name="connsiteY7" fmla="*/ 1536568 h 1800200"/>
                    <a:gd name="connsiteX8" fmla="*/ 0 w 1800200"/>
                    <a:gd name="connsiteY8" fmla="*/ 900101 h 1800200"/>
                    <a:gd name="connsiteX9" fmla="*/ 0 w 1800200"/>
                    <a:gd name="connsiteY9" fmla="*/ 900100 h 1800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800200" h="1800200">
                      <a:moveTo>
                        <a:pt x="0" y="900100"/>
                      </a:moveTo>
                      <a:cubicBezTo>
                        <a:pt x="0" y="661379"/>
                        <a:pt x="94832" y="432435"/>
                        <a:pt x="263634" y="263633"/>
                      </a:cubicBezTo>
                      <a:cubicBezTo>
                        <a:pt x="432436" y="94832"/>
                        <a:pt x="661380" y="0"/>
                        <a:pt x="900101" y="1"/>
                      </a:cubicBezTo>
                      <a:cubicBezTo>
                        <a:pt x="1138822" y="1"/>
                        <a:pt x="1367766" y="94833"/>
                        <a:pt x="1536568" y="263635"/>
                      </a:cubicBezTo>
                      <a:cubicBezTo>
                        <a:pt x="1705369" y="432437"/>
                        <a:pt x="1800201" y="661381"/>
                        <a:pt x="1800200" y="900102"/>
                      </a:cubicBezTo>
                      <a:cubicBezTo>
                        <a:pt x="1800200" y="1138823"/>
                        <a:pt x="1705368" y="1367767"/>
                        <a:pt x="1536567" y="1536569"/>
                      </a:cubicBezTo>
                      <a:cubicBezTo>
                        <a:pt x="1367765" y="1705371"/>
                        <a:pt x="1138821" y="1800202"/>
                        <a:pt x="900100" y="1800202"/>
                      </a:cubicBezTo>
                      <a:cubicBezTo>
                        <a:pt x="661379" y="1800202"/>
                        <a:pt x="432435" y="1705370"/>
                        <a:pt x="263633" y="1536568"/>
                      </a:cubicBezTo>
                      <a:cubicBezTo>
                        <a:pt x="94832" y="1367766"/>
                        <a:pt x="0" y="1138822"/>
                        <a:pt x="0" y="900101"/>
                      </a:cubicBezTo>
                      <a:lnTo>
                        <a:pt x="0" y="900100"/>
                      </a:lnTo>
                      <a:close/>
                    </a:path>
                  </a:pathLst>
                </a:custGeom>
                <a:gradFill flip="none" rotWithShape="1">
                  <a:gsLst>
                    <a:gs pos="29000">
                      <a:srgbClr val="FFFFFF"/>
                    </a:gs>
                    <a:gs pos="98000">
                      <a:srgbClr val="FFFFFF">
                        <a:lumMod val="75000"/>
                      </a:srgbClr>
                    </a:gs>
                  </a:gsLst>
                  <a:lin ang="2700000" scaled="1"/>
                  <a:tileRect/>
                </a:gradFill>
                <a:ln w="25400" cap="flat" cmpd="sng" algn="ctr">
                  <a:noFill/>
                  <a:prstDash val="solid"/>
                </a:ln>
                <a:effectLst>
                  <a:softEdge rad="0"/>
                </a:effectLst>
              </p:spPr>
              <p:txBody>
                <a:bodyPr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</p:grpSp>
          <p:sp>
            <p:nvSpPr>
              <p:cNvPr id="24" name="椭圆 80"/>
              <p:cNvSpPr/>
              <p:nvPr/>
            </p:nvSpPr>
            <p:spPr bwMode="auto">
              <a:xfrm>
                <a:off x="2631544" y="2941321"/>
                <a:ext cx="374874" cy="375634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>
                <a:innerShdw blurRad="63500" dist="25400" dir="18660000">
                  <a:prstClr val="black">
                    <a:alpha val="35000"/>
                  </a:prstClr>
                </a:innerShdw>
              </a:effec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27" name="Group 23"/>
            <p:cNvGrpSpPr/>
            <p:nvPr/>
          </p:nvGrpSpPr>
          <p:grpSpPr>
            <a:xfrm>
              <a:off x="4230328" y="3013670"/>
              <a:ext cx="646764" cy="657969"/>
              <a:chOff x="2495600" y="2809771"/>
              <a:chExt cx="646764" cy="657969"/>
            </a:xfrm>
          </p:grpSpPr>
          <p:grpSp>
            <p:nvGrpSpPr>
              <p:cNvPr id="36" name="组合 79"/>
              <p:cNvGrpSpPr/>
              <p:nvPr/>
            </p:nvGrpSpPr>
            <p:grpSpPr bwMode="auto">
              <a:xfrm>
                <a:off x="2495600" y="2809771"/>
                <a:ext cx="646764" cy="657969"/>
                <a:chOff x="6379728" y="1353985"/>
                <a:chExt cx="2513016" cy="2551396"/>
              </a:xfrm>
            </p:grpSpPr>
            <p:sp>
              <p:nvSpPr>
                <p:cNvPr id="38" name="任意多边形 82"/>
                <p:cNvSpPr/>
                <p:nvPr/>
              </p:nvSpPr>
              <p:spPr>
                <a:xfrm rot="3738964">
                  <a:off x="6379728" y="1392366"/>
                  <a:ext cx="2513015" cy="2513016"/>
                </a:xfrm>
                <a:custGeom>
                  <a:avLst/>
                  <a:gdLst>
                    <a:gd name="connsiteX0" fmla="*/ 0 w 1800200"/>
                    <a:gd name="connsiteY0" fmla="*/ 900100 h 1800200"/>
                    <a:gd name="connsiteX1" fmla="*/ 263634 w 1800200"/>
                    <a:gd name="connsiteY1" fmla="*/ 263633 h 1800200"/>
                    <a:gd name="connsiteX2" fmla="*/ 900101 w 1800200"/>
                    <a:gd name="connsiteY2" fmla="*/ 1 h 1800200"/>
                    <a:gd name="connsiteX3" fmla="*/ 1536568 w 1800200"/>
                    <a:gd name="connsiteY3" fmla="*/ 263635 h 1800200"/>
                    <a:gd name="connsiteX4" fmla="*/ 1800200 w 1800200"/>
                    <a:gd name="connsiteY4" fmla="*/ 900102 h 1800200"/>
                    <a:gd name="connsiteX5" fmla="*/ 1536567 w 1800200"/>
                    <a:gd name="connsiteY5" fmla="*/ 1536569 h 1800200"/>
                    <a:gd name="connsiteX6" fmla="*/ 900100 w 1800200"/>
                    <a:gd name="connsiteY6" fmla="*/ 1800202 h 1800200"/>
                    <a:gd name="connsiteX7" fmla="*/ 263633 w 1800200"/>
                    <a:gd name="connsiteY7" fmla="*/ 1536568 h 1800200"/>
                    <a:gd name="connsiteX8" fmla="*/ 0 w 1800200"/>
                    <a:gd name="connsiteY8" fmla="*/ 900101 h 1800200"/>
                    <a:gd name="connsiteX9" fmla="*/ 0 w 1800200"/>
                    <a:gd name="connsiteY9" fmla="*/ 900100 h 1800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800200" h="1800200">
                      <a:moveTo>
                        <a:pt x="0" y="900100"/>
                      </a:moveTo>
                      <a:cubicBezTo>
                        <a:pt x="0" y="661379"/>
                        <a:pt x="94832" y="432435"/>
                        <a:pt x="263634" y="263633"/>
                      </a:cubicBezTo>
                      <a:cubicBezTo>
                        <a:pt x="432436" y="94832"/>
                        <a:pt x="661380" y="0"/>
                        <a:pt x="900101" y="1"/>
                      </a:cubicBezTo>
                      <a:cubicBezTo>
                        <a:pt x="1138822" y="1"/>
                        <a:pt x="1367766" y="94833"/>
                        <a:pt x="1536568" y="263635"/>
                      </a:cubicBezTo>
                      <a:cubicBezTo>
                        <a:pt x="1705369" y="432437"/>
                        <a:pt x="1800201" y="661381"/>
                        <a:pt x="1800200" y="900102"/>
                      </a:cubicBezTo>
                      <a:cubicBezTo>
                        <a:pt x="1800200" y="1138823"/>
                        <a:pt x="1705368" y="1367767"/>
                        <a:pt x="1536567" y="1536569"/>
                      </a:cubicBezTo>
                      <a:cubicBezTo>
                        <a:pt x="1367765" y="1705371"/>
                        <a:pt x="1138821" y="1800202"/>
                        <a:pt x="900100" y="1800202"/>
                      </a:cubicBezTo>
                      <a:cubicBezTo>
                        <a:pt x="661379" y="1800202"/>
                        <a:pt x="432435" y="1705370"/>
                        <a:pt x="263633" y="1536568"/>
                      </a:cubicBezTo>
                      <a:cubicBezTo>
                        <a:pt x="94832" y="1367766"/>
                        <a:pt x="0" y="1138822"/>
                        <a:pt x="0" y="900101"/>
                      </a:cubicBezTo>
                      <a:lnTo>
                        <a:pt x="0" y="900100"/>
                      </a:lnTo>
                      <a:close/>
                    </a:path>
                  </a:pathLst>
                </a:custGeom>
                <a:gradFill flip="none" rotWithShape="1">
                  <a:gsLst>
                    <a:gs pos="17000">
                      <a:srgbClr val="FFFFFF"/>
                    </a:gs>
                    <a:gs pos="88000">
                      <a:srgbClr val="FFFFFF">
                        <a:lumMod val="72000"/>
                      </a:srgbClr>
                    </a:gs>
                  </a:gsLst>
                  <a:lin ang="2700000" scaled="1"/>
                  <a:tileRect/>
                </a:gradFill>
                <a:ln w="25400" cap="flat" cmpd="sng" algn="ctr">
                  <a:noFill/>
                  <a:prstDash val="solid"/>
                </a:ln>
                <a:effectLst>
                  <a:outerShdw blurRad="127000" dist="63500" dir="7380000" sx="102000" sy="102000" algn="tr" rotWithShape="0">
                    <a:prstClr val="black">
                      <a:alpha val="39000"/>
                    </a:prst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Arial" panose="020B0604020202020204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9" name="任意多边形 83"/>
                <p:cNvSpPr/>
                <p:nvPr/>
              </p:nvSpPr>
              <p:spPr>
                <a:xfrm rot="16377237">
                  <a:off x="6397836" y="1353985"/>
                  <a:ext cx="2476803" cy="2476803"/>
                </a:xfrm>
                <a:custGeom>
                  <a:avLst/>
                  <a:gdLst>
                    <a:gd name="connsiteX0" fmla="*/ 0 w 1800200"/>
                    <a:gd name="connsiteY0" fmla="*/ 900100 h 1800200"/>
                    <a:gd name="connsiteX1" fmla="*/ 263634 w 1800200"/>
                    <a:gd name="connsiteY1" fmla="*/ 263633 h 1800200"/>
                    <a:gd name="connsiteX2" fmla="*/ 900101 w 1800200"/>
                    <a:gd name="connsiteY2" fmla="*/ 1 h 1800200"/>
                    <a:gd name="connsiteX3" fmla="*/ 1536568 w 1800200"/>
                    <a:gd name="connsiteY3" fmla="*/ 263635 h 1800200"/>
                    <a:gd name="connsiteX4" fmla="*/ 1800200 w 1800200"/>
                    <a:gd name="connsiteY4" fmla="*/ 900102 h 1800200"/>
                    <a:gd name="connsiteX5" fmla="*/ 1536567 w 1800200"/>
                    <a:gd name="connsiteY5" fmla="*/ 1536569 h 1800200"/>
                    <a:gd name="connsiteX6" fmla="*/ 900100 w 1800200"/>
                    <a:gd name="connsiteY6" fmla="*/ 1800202 h 1800200"/>
                    <a:gd name="connsiteX7" fmla="*/ 263633 w 1800200"/>
                    <a:gd name="connsiteY7" fmla="*/ 1536568 h 1800200"/>
                    <a:gd name="connsiteX8" fmla="*/ 0 w 1800200"/>
                    <a:gd name="connsiteY8" fmla="*/ 900101 h 1800200"/>
                    <a:gd name="connsiteX9" fmla="*/ 0 w 1800200"/>
                    <a:gd name="connsiteY9" fmla="*/ 900100 h 1800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800200" h="1800200">
                      <a:moveTo>
                        <a:pt x="0" y="900100"/>
                      </a:moveTo>
                      <a:cubicBezTo>
                        <a:pt x="0" y="661379"/>
                        <a:pt x="94832" y="432435"/>
                        <a:pt x="263634" y="263633"/>
                      </a:cubicBezTo>
                      <a:cubicBezTo>
                        <a:pt x="432436" y="94832"/>
                        <a:pt x="661380" y="0"/>
                        <a:pt x="900101" y="1"/>
                      </a:cubicBezTo>
                      <a:cubicBezTo>
                        <a:pt x="1138822" y="1"/>
                        <a:pt x="1367766" y="94833"/>
                        <a:pt x="1536568" y="263635"/>
                      </a:cubicBezTo>
                      <a:cubicBezTo>
                        <a:pt x="1705369" y="432437"/>
                        <a:pt x="1800201" y="661381"/>
                        <a:pt x="1800200" y="900102"/>
                      </a:cubicBezTo>
                      <a:cubicBezTo>
                        <a:pt x="1800200" y="1138823"/>
                        <a:pt x="1705368" y="1367767"/>
                        <a:pt x="1536567" y="1536569"/>
                      </a:cubicBezTo>
                      <a:cubicBezTo>
                        <a:pt x="1367765" y="1705371"/>
                        <a:pt x="1138821" y="1800202"/>
                        <a:pt x="900100" y="1800202"/>
                      </a:cubicBezTo>
                      <a:cubicBezTo>
                        <a:pt x="661379" y="1800202"/>
                        <a:pt x="432435" y="1705370"/>
                        <a:pt x="263633" y="1536568"/>
                      </a:cubicBezTo>
                      <a:cubicBezTo>
                        <a:pt x="94832" y="1367766"/>
                        <a:pt x="0" y="1138822"/>
                        <a:pt x="0" y="900101"/>
                      </a:cubicBezTo>
                      <a:lnTo>
                        <a:pt x="0" y="900100"/>
                      </a:lnTo>
                      <a:close/>
                    </a:path>
                  </a:pathLst>
                </a:custGeom>
                <a:gradFill flip="none" rotWithShape="1">
                  <a:gsLst>
                    <a:gs pos="29000">
                      <a:srgbClr val="FFFFFF"/>
                    </a:gs>
                    <a:gs pos="98000">
                      <a:srgbClr val="FFFFFF">
                        <a:lumMod val="75000"/>
                      </a:srgbClr>
                    </a:gs>
                  </a:gsLst>
                  <a:lin ang="2700000" scaled="1"/>
                  <a:tileRect/>
                </a:gradFill>
                <a:ln w="25400" cap="flat" cmpd="sng" algn="ctr">
                  <a:noFill/>
                  <a:prstDash val="solid"/>
                </a:ln>
                <a:effectLst>
                  <a:softEdge rad="0"/>
                </a:effectLst>
              </p:spPr>
              <p:txBody>
                <a:bodyPr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</p:grpSp>
          <p:sp>
            <p:nvSpPr>
              <p:cNvPr id="37" name="椭圆 80"/>
              <p:cNvSpPr/>
              <p:nvPr/>
            </p:nvSpPr>
            <p:spPr bwMode="auto">
              <a:xfrm>
                <a:off x="2631544" y="2941321"/>
                <a:ext cx="374874" cy="375634"/>
              </a:xfrm>
              <a:prstGeom prst="ellipse">
                <a:avLst/>
              </a:prstGeom>
              <a:solidFill>
                <a:schemeClr val="accent2"/>
              </a:solidFill>
              <a:ln w="25400" cap="flat" cmpd="sng" algn="ctr">
                <a:noFill/>
                <a:prstDash val="solid"/>
              </a:ln>
              <a:effectLst>
                <a:innerShdw blurRad="63500" dist="25400" dir="18660000">
                  <a:prstClr val="black">
                    <a:alpha val="35000"/>
                  </a:prstClr>
                </a:innerShdw>
              </a:effec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40" name="Group 28"/>
            <p:cNvGrpSpPr/>
            <p:nvPr/>
          </p:nvGrpSpPr>
          <p:grpSpPr>
            <a:xfrm>
              <a:off x="7209562" y="3002339"/>
              <a:ext cx="646764" cy="657969"/>
              <a:chOff x="2495600" y="2809771"/>
              <a:chExt cx="646764" cy="657969"/>
            </a:xfrm>
          </p:grpSpPr>
          <p:grpSp>
            <p:nvGrpSpPr>
              <p:cNvPr id="41" name="组合 79"/>
              <p:cNvGrpSpPr/>
              <p:nvPr/>
            </p:nvGrpSpPr>
            <p:grpSpPr bwMode="auto">
              <a:xfrm>
                <a:off x="2495600" y="2809771"/>
                <a:ext cx="646764" cy="657969"/>
                <a:chOff x="6379728" y="1353985"/>
                <a:chExt cx="2513016" cy="2551396"/>
              </a:xfrm>
            </p:grpSpPr>
            <p:sp>
              <p:nvSpPr>
                <p:cNvPr id="43" name="任意多边形 82"/>
                <p:cNvSpPr/>
                <p:nvPr/>
              </p:nvSpPr>
              <p:spPr>
                <a:xfrm rot="3738964">
                  <a:off x="6379728" y="1392366"/>
                  <a:ext cx="2513015" cy="2513016"/>
                </a:xfrm>
                <a:custGeom>
                  <a:avLst/>
                  <a:gdLst>
                    <a:gd name="connsiteX0" fmla="*/ 0 w 1800200"/>
                    <a:gd name="connsiteY0" fmla="*/ 900100 h 1800200"/>
                    <a:gd name="connsiteX1" fmla="*/ 263634 w 1800200"/>
                    <a:gd name="connsiteY1" fmla="*/ 263633 h 1800200"/>
                    <a:gd name="connsiteX2" fmla="*/ 900101 w 1800200"/>
                    <a:gd name="connsiteY2" fmla="*/ 1 h 1800200"/>
                    <a:gd name="connsiteX3" fmla="*/ 1536568 w 1800200"/>
                    <a:gd name="connsiteY3" fmla="*/ 263635 h 1800200"/>
                    <a:gd name="connsiteX4" fmla="*/ 1800200 w 1800200"/>
                    <a:gd name="connsiteY4" fmla="*/ 900102 h 1800200"/>
                    <a:gd name="connsiteX5" fmla="*/ 1536567 w 1800200"/>
                    <a:gd name="connsiteY5" fmla="*/ 1536569 h 1800200"/>
                    <a:gd name="connsiteX6" fmla="*/ 900100 w 1800200"/>
                    <a:gd name="connsiteY6" fmla="*/ 1800202 h 1800200"/>
                    <a:gd name="connsiteX7" fmla="*/ 263633 w 1800200"/>
                    <a:gd name="connsiteY7" fmla="*/ 1536568 h 1800200"/>
                    <a:gd name="connsiteX8" fmla="*/ 0 w 1800200"/>
                    <a:gd name="connsiteY8" fmla="*/ 900101 h 1800200"/>
                    <a:gd name="connsiteX9" fmla="*/ 0 w 1800200"/>
                    <a:gd name="connsiteY9" fmla="*/ 900100 h 1800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800200" h="1800200">
                      <a:moveTo>
                        <a:pt x="0" y="900100"/>
                      </a:moveTo>
                      <a:cubicBezTo>
                        <a:pt x="0" y="661379"/>
                        <a:pt x="94832" y="432435"/>
                        <a:pt x="263634" y="263633"/>
                      </a:cubicBezTo>
                      <a:cubicBezTo>
                        <a:pt x="432436" y="94832"/>
                        <a:pt x="661380" y="0"/>
                        <a:pt x="900101" y="1"/>
                      </a:cubicBezTo>
                      <a:cubicBezTo>
                        <a:pt x="1138822" y="1"/>
                        <a:pt x="1367766" y="94833"/>
                        <a:pt x="1536568" y="263635"/>
                      </a:cubicBezTo>
                      <a:cubicBezTo>
                        <a:pt x="1705369" y="432437"/>
                        <a:pt x="1800201" y="661381"/>
                        <a:pt x="1800200" y="900102"/>
                      </a:cubicBezTo>
                      <a:cubicBezTo>
                        <a:pt x="1800200" y="1138823"/>
                        <a:pt x="1705368" y="1367767"/>
                        <a:pt x="1536567" y="1536569"/>
                      </a:cubicBezTo>
                      <a:cubicBezTo>
                        <a:pt x="1367765" y="1705371"/>
                        <a:pt x="1138821" y="1800202"/>
                        <a:pt x="900100" y="1800202"/>
                      </a:cubicBezTo>
                      <a:cubicBezTo>
                        <a:pt x="661379" y="1800202"/>
                        <a:pt x="432435" y="1705370"/>
                        <a:pt x="263633" y="1536568"/>
                      </a:cubicBezTo>
                      <a:cubicBezTo>
                        <a:pt x="94832" y="1367766"/>
                        <a:pt x="0" y="1138822"/>
                        <a:pt x="0" y="900101"/>
                      </a:cubicBezTo>
                      <a:lnTo>
                        <a:pt x="0" y="900100"/>
                      </a:lnTo>
                      <a:close/>
                    </a:path>
                  </a:pathLst>
                </a:custGeom>
                <a:gradFill flip="none" rotWithShape="1">
                  <a:gsLst>
                    <a:gs pos="17000">
                      <a:srgbClr val="FFFFFF"/>
                    </a:gs>
                    <a:gs pos="88000">
                      <a:srgbClr val="FFFFFF">
                        <a:lumMod val="72000"/>
                      </a:srgbClr>
                    </a:gs>
                  </a:gsLst>
                  <a:lin ang="2700000" scaled="1"/>
                  <a:tileRect/>
                </a:gradFill>
                <a:ln w="25400" cap="flat" cmpd="sng" algn="ctr">
                  <a:noFill/>
                  <a:prstDash val="solid"/>
                </a:ln>
                <a:effectLst>
                  <a:outerShdw blurRad="127000" dist="63500" dir="7380000" sx="102000" sy="102000" algn="tr" rotWithShape="0">
                    <a:prstClr val="black">
                      <a:alpha val="39000"/>
                    </a:prst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Arial" panose="020B0604020202020204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44" name="任意多边形 83"/>
                <p:cNvSpPr/>
                <p:nvPr/>
              </p:nvSpPr>
              <p:spPr>
                <a:xfrm rot="16377237">
                  <a:off x="6397836" y="1353985"/>
                  <a:ext cx="2476803" cy="2476803"/>
                </a:xfrm>
                <a:custGeom>
                  <a:avLst/>
                  <a:gdLst>
                    <a:gd name="connsiteX0" fmla="*/ 0 w 1800200"/>
                    <a:gd name="connsiteY0" fmla="*/ 900100 h 1800200"/>
                    <a:gd name="connsiteX1" fmla="*/ 263634 w 1800200"/>
                    <a:gd name="connsiteY1" fmla="*/ 263633 h 1800200"/>
                    <a:gd name="connsiteX2" fmla="*/ 900101 w 1800200"/>
                    <a:gd name="connsiteY2" fmla="*/ 1 h 1800200"/>
                    <a:gd name="connsiteX3" fmla="*/ 1536568 w 1800200"/>
                    <a:gd name="connsiteY3" fmla="*/ 263635 h 1800200"/>
                    <a:gd name="connsiteX4" fmla="*/ 1800200 w 1800200"/>
                    <a:gd name="connsiteY4" fmla="*/ 900102 h 1800200"/>
                    <a:gd name="connsiteX5" fmla="*/ 1536567 w 1800200"/>
                    <a:gd name="connsiteY5" fmla="*/ 1536569 h 1800200"/>
                    <a:gd name="connsiteX6" fmla="*/ 900100 w 1800200"/>
                    <a:gd name="connsiteY6" fmla="*/ 1800202 h 1800200"/>
                    <a:gd name="connsiteX7" fmla="*/ 263633 w 1800200"/>
                    <a:gd name="connsiteY7" fmla="*/ 1536568 h 1800200"/>
                    <a:gd name="connsiteX8" fmla="*/ 0 w 1800200"/>
                    <a:gd name="connsiteY8" fmla="*/ 900101 h 1800200"/>
                    <a:gd name="connsiteX9" fmla="*/ 0 w 1800200"/>
                    <a:gd name="connsiteY9" fmla="*/ 900100 h 1800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800200" h="1800200">
                      <a:moveTo>
                        <a:pt x="0" y="900100"/>
                      </a:moveTo>
                      <a:cubicBezTo>
                        <a:pt x="0" y="661379"/>
                        <a:pt x="94832" y="432435"/>
                        <a:pt x="263634" y="263633"/>
                      </a:cubicBezTo>
                      <a:cubicBezTo>
                        <a:pt x="432436" y="94832"/>
                        <a:pt x="661380" y="0"/>
                        <a:pt x="900101" y="1"/>
                      </a:cubicBezTo>
                      <a:cubicBezTo>
                        <a:pt x="1138822" y="1"/>
                        <a:pt x="1367766" y="94833"/>
                        <a:pt x="1536568" y="263635"/>
                      </a:cubicBezTo>
                      <a:cubicBezTo>
                        <a:pt x="1705369" y="432437"/>
                        <a:pt x="1800201" y="661381"/>
                        <a:pt x="1800200" y="900102"/>
                      </a:cubicBezTo>
                      <a:cubicBezTo>
                        <a:pt x="1800200" y="1138823"/>
                        <a:pt x="1705368" y="1367767"/>
                        <a:pt x="1536567" y="1536569"/>
                      </a:cubicBezTo>
                      <a:cubicBezTo>
                        <a:pt x="1367765" y="1705371"/>
                        <a:pt x="1138821" y="1800202"/>
                        <a:pt x="900100" y="1800202"/>
                      </a:cubicBezTo>
                      <a:cubicBezTo>
                        <a:pt x="661379" y="1800202"/>
                        <a:pt x="432435" y="1705370"/>
                        <a:pt x="263633" y="1536568"/>
                      </a:cubicBezTo>
                      <a:cubicBezTo>
                        <a:pt x="94832" y="1367766"/>
                        <a:pt x="0" y="1138822"/>
                        <a:pt x="0" y="900101"/>
                      </a:cubicBezTo>
                      <a:lnTo>
                        <a:pt x="0" y="900100"/>
                      </a:lnTo>
                      <a:close/>
                    </a:path>
                  </a:pathLst>
                </a:custGeom>
                <a:gradFill flip="none" rotWithShape="1">
                  <a:gsLst>
                    <a:gs pos="29000">
                      <a:srgbClr val="FFFFFF"/>
                    </a:gs>
                    <a:gs pos="98000">
                      <a:srgbClr val="FFFFFF">
                        <a:lumMod val="75000"/>
                      </a:srgbClr>
                    </a:gs>
                  </a:gsLst>
                  <a:lin ang="2700000" scaled="1"/>
                  <a:tileRect/>
                </a:gradFill>
                <a:ln w="25400" cap="flat" cmpd="sng" algn="ctr">
                  <a:noFill/>
                  <a:prstDash val="solid"/>
                </a:ln>
                <a:effectLst>
                  <a:softEdge rad="0"/>
                </a:effectLst>
              </p:spPr>
              <p:txBody>
                <a:bodyPr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</p:grpSp>
          <p:sp>
            <p:nvSpPr>
              <p:cNvPr id="42" name="椭圆 80"/>
              <p:cNvSpPr/>
              <p:nvPr/>
            </p:nvSpPr>
            <p:spPr bwMode="auto">
              <a:xfrm>
                <a:off x="2631544" y="2941320"/>
                <a:ext cx="374874" cy="375634"/>
              </a:xfrm>
              <a:prstGeom prst="ellipse">
                <a:avLst/>
              </a:prstGeom>
              <a:solidFill>
                <a:schemeClr val="accent3"/>
              </a:solidFill>
              <a:ln w="25400" cap="flat" cmpd="sng" algn="ctr">
                <a:noFill/>
                <a:prstDash val="solid"/>
              </a:ln>
              <a:effectLst>
                <a:innerShdw blurRad="63500" dist="25400" dir="18660000">
                  <a:prstClr val="black">
                    <a:alpha val="35000"/>
                  </a:prstClr>
                </a:innerShdw>
              </a:effec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45" name="Group 33"/>
            <p:cNvGrpSpPr/>
            <p:nvPr/>
          </p:nvGrpSpPr>
          <p:grpSpPr>
            <a:xfrm>
              <a:off x="10120137" y="2990962"/>
              <a:ext cx="646764" cy="657969"/>
              <a:chOff x="2495600" y="2809771"/>
              <a:chExt cx="646764" cy="657969"/>
            </a:xfrm>
          </p:grpSpPr>
          <p:grpSp>
            <p:nvGrpSpPr>
              <p:cNvPr id="46" name="组合 79"/>
              <p:cNvGrpSpPr/>
              <p:nvPr/>
            </p:nvGrpSpPr>
            <p:grpSpPr bwMode="auto">
              <a:xfrm>
                <a:off x="2495600" y="2809771"/>
                <a:ext cx="646764" cy="657969"/>
                <a:chOff x="6379728" y="1353985"/>
                <a:chExt cx="2513016" cy="2551396"/>
              </a:xfrm>
            </p:grpSpPr>
            <p:sp>
              <p:nvSpPr>
                <p:cNvPr id="48" name="任意多边形 82"/>
                <p:cNvSpPr/>
                <p:nvPr/>
              </p:nvSpPr>
              <p:spPr>
                <a:xfrm rot="3738964">
                  <a:off x="6379728" y="1392366"/>
                  <a:ext cx="2513015" cy="2513016"/>
                </a:xfrm>
                <a:custGeom>
                  <a:avLst/>
                  <a:gdLst>
                    <a:gd name="connsiteX0" fmla="*/ 0 w 1800200"/>
                    <a:gd name="connsiteY0" fmla="*/ 900100 h 1800200"/>
                    <a:gd name="connsiteX1" fmla="*/ 263634 w 1800200"/>
                    <a:gd name="connsiteY1" fmla="*/ 263633 h 1800200"/>
                    <a:gd name="connsiteX2" fmla="*/ 900101 w 1800200"/>
                    <a:gd name="connsiteY2" fmla="*/ 1 h 1800200"/>
                    <a:gd name="connsiteX3" fmla="*/ 1536568 w 1800200"/>
                    <a:gd name="connsiteY3" fmla="*/ 263635 h 1800200"/>
                    <a:gd name="connsiteX4" fmla="*/ 1800200 w 1800200"/>
                    <a:gd name="connsiteY4" fmla="*/ 900102 h 1800200"/>
                    <a:gd name="connsiteX5" fmla="*/ 1536567 w 1800200"/>
                    <a:gd name="connsiteY5" fmla="*/ 1536569 h 1800200"/>
                    <a:gd name="connsiteX6" fmla="*/ 900100 w 1800200"/>
                    <a:gd name="connsiteY6" fmla="*/ 1800202 h 1800200"/>
                    <a:gd name="connsiteX7" fmla="*/ 263633 w 1800200"/>
                    <a:gd name="connsiteY7" fmla="*/ 1536568 h 1800200"/>
                    <a:gd name="connsiteX8" fmla="*/ 0 w 1800200"/>
                    <a:gd name="connsiteY8" fmla="*/ 900101 h 1800200"/>
                    <a:gd name="connsiteX9" fmla="*/ 0 w 1800200"/>
                    <a:gd name="connsiteY9" fmla="*/ 900100 h 1800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800200" h="1800200">
                      <a:moveTo>
                        <a:pt x="0" y="900100"/>
                      </a:moveTo>
                      <a:cubicBezTo>
                        <a:pt x="0" y="661379"/>
                        <a:pt x="94832" y="432435"/>
                        <a:pt x="263634" y="263633"/>
                      </a:cubicBezTo>
                      <a:cubicBezTo>
                        <a:pt x="432436" y="94832"/>
                        <a:pt x="661380" y="0"/>
                        <a:pt x="900101" y="1"/>
                      </a:cubicBezTo>
                      <a:cubicBezTo>
                        <a:pt x="1138822" y="1"/>
                        <a:pt x="1367766" y="94833"/>
                        <a:pt x="1536568" y="263635"/>
                      </a:cubicBezTo>
                      <a:cubicBezTo>
                        <a:pt x="1705369" y="432437"/>
                        <a:pt x="1800201" y="661381"/>
                        <a:pt x="1800200" y="900102"/>
                      </a:cubicBezTo>
                      <a:cubicBezTo>
                        <a:pt x="1800200" y="1138823"/>
                        <a:pt x="1705368" y="1367767"/>
                        <a:pt x="1536567" y="1536569"/>
                      </a:cubicBezTo>
                      <a:cubicBezTo>
                        <a:pt x="1367765" y="1705371"/>
                        <a:pt x="1138821" y="1800202"/>
                        <a:pt x="900100" y="1800202"/>
                      </a:cubicBezTo>
                      <a:cubicBezTo>
                        <a:pt x="661379" y="1800202"/>
                        <a:pt x="432435" y="1705370"/>
                        <a:pt x="263633" y="1536568"/>
                      </a:cubicBezTo>
                      <a:cubicBezTo>
                        <a:pt x="94832" y="1367766"/>
                        <a:pt x="0" y="1138822"/>
                        <a:pt x="0" y="900101"/>
                      </a:cubicBezTo>
                      <a:lnTo>
                        <a:pt x="0" y="900100"/>
                      </a:lnTo>
                      <a:close/>
                    </a:path>
                  </a:pathLst>
                </a:custGeom>
                <a:gradFill flip="none" rotWithShape="1">
                  <a:gsLst>
                    <a:gs pos="17000">
                      <a:srgbClr val="FFFFFF"/>
                    </a:gs>
                    <a:gs pos="88000">
                      <a:srgbClr val="FFFFFF">
                        <a:lumMod val="72000"/>
                      </a:srgbClr>
                    </a:gs>
                  </a:gsLst>
                  <a:lin ang="2700000" scaled="1"/>
                  <a:tileRect/>
                </a:gradFill>
                <a:ln w="25400" cap="flat" cmpd="sng" algn="ctr">
                  <a:noFill/>
                  <a:prstDash val="solid"/>
                </a:ln>
                <a:effectLst>
                  <a:outerShdw blurRad="127000" dist="63500" dir="7380000" sx="102000" sy="102000" algn="tr" rotWithShape="0">
                    <a:prstClr val="black">
                      <a:alpha val="39000"/>
                    </a:prst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Arial" panose="020B0604020202020204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49" name="任意多边形 83"/>
                <p:cNvSpPr/>
                <p:nvPr/>
              </p:nvSpPr>
              <p:spPr>
                <a:xfrm rot="16377237">
                  <a:off x="6397836" y="1353985"/>
                  <a:ext cx="2476803" cy="2476803"/>
                </a:xfrm>
                <a:custGeom>
                  <a:avLst/>
                  <a:gdLst>
                    <a:gd name="connsiteX0" fmla="*/ 0 w 1800200"/>
                    <a:gd name="connsiteY0" fmla="*/ 900100 h 1800200"/>
                    <a:gd name="connsiteX1" fmla="*/ 263634 w 1800200"/>
                    <a:gd name="connsiteY1" fmla="*/ 263633 h 1800200"/>
                    <a:gd name="connsiteX2" fmla="*/ 900101 w 1800200"/>
                    <a:gd name="connsiteY2" fmla="*/ 1 h 1800200"/>
                    <a:gd name="connsiteX3" fmla="*/ 1536568 w 1800200"/>
                    <a:gd name="connsiteY3" fmla="*/ 263635 h 1800200"/>
                    <a:gd name="connsiteX4" fmla="*/ 1800200 w 1800200"/>
                    <a:gd name="connsiteY4" fmla="*/ 900102 h 1800200"/>
                    <a:gd name="connsiteX5" fmla="*/ 1536567 w 1800200"/>
                    <a:gd name="connsiteY5" fmla="*/ 1536569 h 1800200"/>
                    <a:gd name="connsiteX6" fmla="*/ 900100 w 1800200"/>
                    <a:gd name="connsiteY6" fmla="*/ 1800202 h 1800200"/>
                    <a:gd name="connsiteX7" fmla="*/ 263633 w 1800200"/>
                    <a:gd name="connsiteY7" fmla="*/ 1536568 h 1800200"/>
                    <a:gd name="connsiteX8" fmla="*/ 0 w 1800200"/>
                    <a:gd name="connsiteY8" fmla="*/ 900101 h 1800200"/>
                    <a:gd name="connsiteX9" fmla="*/ 0 w 1800200"/>
                    <a:gd name="connsiteY9" fmla="*/ 900100 h 1800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800200" h="1800200">
                      <a:moveTo>
                        <a:pt x="0" y="900100"/>
                      </a:moveTo>
                      <a:cubicBezTo>
                        <a:pt x="0" y="661379"/>
                        <a:pt x="94832" y="432435"/>
                        <a:pt x="263634" y="263633"/>
                      </a:cubicBezTo>
                      <a:cubicBezTo>
                        <a:pt x="432436" y="94832"/>
                        <a:pt x="661380" y="0"/>
                        <a:pt x="900101" y="1"/>
                      </a:cubicBezTo>
                      <a:cubicBezTo>
                        <a:pt x="1138822" y="1"/>
                        <a:pt x="1367766" y="94833"/>
                        <a:pt x="1536568" y="263635"/>
                      </a:cubicBezTo>
                      <a:cubicBezTo>
                        <a:pt x="1705369" y="432437"/>
                        <a:pt x="1800201" y="661381"/>
                        <a:pt x="1800200" y="900102"/>
                      </a:cubicBezTo>
                      <a:cubicBezTo>
                        <a:pt x="1800200" y="1138823"/>
                        <a:pt x="1705368" y="1367767"/>
                        <a:pt x="1536567" y="1536569"/>
                      </a:cubicBezTo>
                      <a:cubicBezTo>
                        <a:pt x="1367765" y="1705371"/>
                        <a:pt x="1138821" y="1800202"/>
                        <a:pt x="900100" y="1800202"/>
                      </a:cubicBezTo>
                      <a:cubicBezTo>
                        <a:pt x="661379" y="1800202"/>
                        <a:pt x="432435" y="1705370"/>
                        <a:pt x="263633" y="1536568"/>
                      </a:cubicBezTo>
                      <a:cubicBezTo>
                        <a:pt x="94832" y="1367766"/>
                        <a:pt x="0" y="1138822"/>
                        <a:pt x="0" y="900101"/>
                      </a:cubicBezTo>
                      <a:lnTo>
                        <a:pt x="0" y="900100"/>
                      </a:lnTo>
                      <a:close/>
                    </a:path>
                  </a:pathLst>
                </a:custGeom>
                <a:gradFill flip="none" rotWithShape="1">
                  <a:gsLst>
                    <a:gs pos="29000">
                      <a:srgbClr val="FFFFFF"/>
                    </a:gs>
                    <a:gs pos="98000">
                      <a:srgbClr val="FFFFFF">
                        <a:lumMod val="75000"/>
                      </a:srgbClr>
                    </a:gs>
                  </a:gsLst>
                  <a:lin ang="2700000" scaled="1"/>
                  <a:tileRect/>
                </a:gradFill>
                <a:ln w="25400" cap="flat" cmpd="sng" algn="ctr">
                  <a:noFill/>
                  <a:prstDash val="solid"/>
                </a:ln>
                <a:effectLst>
                  <a:softEdge rad="0"/>
                </a:effectLst>
              </p:spPr>
              <p:txBody>
                <a:bodyPr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</p:grpSp>
          <p:sp>
            <p:nvSpPr>
              <p:cNvPr id="47" name="椭圆 80"/>
              <p:cNvSpPr/>
              <p:nvPr/>
            </p:nvSpPr>
            <p:spPr bwMode="auto">
              <a:xfrm>
                <a:off x="2631544" y="2941321"/>
                <a:ext cx="374874" cy="375634"/>
              </a:xfrm>
              <a:prstGeom prst="ellipse">
                <a:avLst/>
              </a:prstGeom>
              <a:solidFill>
                <a:schemeClr val="accent4"/>
              </a:solidFill>
              <a:ln w="25400" cap="flat" cmpd="sng" algn="ctr">
                <a:noFill/>
                <a:prstDash val="solid"/>
              </a:ln>
              <a:effectLst>
                <a:innerShdw blurRad="63500" dist="25400" dir="18660000">
                  <a:prstClr val="black">
                    <a:alpha val="35000"/>
                  </a:prstClr>
                </a:innerShdw>
              </a:effec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50" name="Teardrop 44"/>
            <p:cNvSpPr/>
            <p:nvPr/>
          </p:nvSpPr>
          <p:spPr>
            <a:xfrm rot="8228570">
              <a:off x="1439739" y="1999006"/>
              <a:ext cx="784318" cy="810133"/>
            </a:xfrm>
            <a:prstGeom prst="teardrop">
              <a:avLst/>
            </a:prstGeom>
            <a:solidFill>
              <a:srgbClr val="F2F2F2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51" name="Teardrop 45"/>
            <p:cNvSpPr/>
            <p:nvPr/>
          </p:nvSpPr>
          <p:spPr>
            <a:xfrm rot="8228570">
              <a:off x="4161550" y="1999007"/>
              <a:ext cx="784318" cy="810133"/>
            </a:xfrm>
            <a:prstGeom prst="teardrop">
              <a:avLst/>
            </a:prstGeom>
            <a:solidFill>
              <a:srgbClr val="F2F2F2"/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52" name="Teardrop 46"/>
            <p:cNvSpPr/>
            <p:nvPr/>
          </p:nvSpPr>
          <p:spPr>
            <a:xfrm rot="8228570">
              <a:off x="7140782" y="1996974"/>
              <a:ext cx="784318" cy="810133"/>
            </a:xfrm>
            <a:prstGeom prst="teardrop">
              <a:avLst/>
            </a:prstGeom>
            <a:solidFill>
              <a:srgbClr val="F2F2F2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53" name="Teardrop 47"/>
            <p:cNvSpPr/>
            <p:nvPr/>
          </p:nvSpPr>
          <p:spPr>
            <a:xfrm rot="8228570">
              <a:off x="10051359" y="1998413"/>
              <a:ext cx="784318" cy="810133"/>
            </a:xfrm>
            <a:prstGeom prst="teardrop">
              <a:avLst/>
            </a:prstGeom>
            <a:solidFill>
              <a:srgbClr val="F2F2F2"/>
            </a:solidFill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54" name="TextBox 51"/>
            <p:cNvSpPr txBox="1"/>
            <p:nvPr/>
          </p:nvSpPr>
          <p:spPr>
            <a:xfrm>
              <a:off x="1461762" y="2244404"/>
              <a:ext cx="772071" cy="3752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Step 1</a:t>
              </a:r>
              <a:endParaRPr lang="vi-VN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55" name="TextBox 52"/>
            <p:cNvSpPr txBox="1"/>
            <p:nvPr/>
          </p:nvSpPr>
          <p:spPr>
            <a:xfrm>
              <a:off x="4159577" y="2235678"/>
              <a:ext cx="7720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Step 2</a:t>
              </a:r>
              <a:endParaRPr lang="vi-VN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56" name="TextBox 53"/>
            <p:cNvSpPr txBox="1"/>
            <p:nvPr/>
          </p:nvSpPr>
          <p:spPr>
            <a:xfrm>
              <a:off x="7146906" y="2246763"/>
              <a:ext cx="7720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Step 3</a:t>
              </a:r>
              <a:endParaRPr lang="vi-VN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57" name="TextBox 54"/>
            <p:cNvSpPr txBox="1"/>
            <p:nvPr/>
          </p:nvSpPr>
          <p:spPr>
            <a:xfrm>
              <a:off x="10070943" y="2236709"/>
              <a:ext cx="7720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Step 4</a:t>
              </a:r>
              <a:endParaRPr lang="vi-VN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58" name="TextBox 55"/>
            <p:cNvSpPr txBox="1"/>
            <p:nvPr/>
          </p:nvSpPr>
          <p:spPr>
            <a:xfrm>
              <a:off x="1074475" y="3798194"/>
              <a:ext cx="168389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solidFill>
                    <a:schemeClr val="accent1"/>
                  </a:solidFill>
                </a:rPr>
                <a:t>사용법 설명</a:t>
              </a:r>
              <a:r>
                <a:rPr lang="en-US" sz="2000" dirty="0">
                  <a:solidFill>
                    <a:schemeClr val="accent1"/>
                  </a:solidFill>
                </a:rPr>
                <a:t> </a:t>
              </a:r>
            </a:p>
          </p:txBody>
        </p:sp>
        <p:sp>
          <p:nvSpPr>
            <p:cNvPr id="59" name="TextBox 56"/>
            <p:cNvSpPr txBox="1"/>
            <p:nvPr/>
          </p:nvSpPr>
          <p:spPr>
            <a:xfrm>
              <a:off x="3895818" y="3788503"/>
              <a:ext cx="153693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solidFill>
                    <a:schemeClr val="accent2"/>
                  </a:solidFill>
                </a:rPr>
                <a:t>회로 작성</a:t>
              </a:r>
              <a:endParaRPr lang="en-US" sz="2000" dirty="0">
                <a:solidFill>
                  <a:schemeClr val="accent2"/>
                </a:solidFill>
              </a:endParaRPr>
            </a:p>
          </p:txBody>
        </p:sp>
        <p:sp>
          <p:nvSpPr>
            <p:cNvPr id="60" name="TextBox 57"/>
            <p:cNvSpPr txBox="1"/>
            <p:nvPr/>
          </p:nvSpPr>
          <p:spPr>
            <a:xfrm>
              <a:off x="6932243" y="3801211"/>
              <a:ext cx="141866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solidFill>
                    <a:schemeClr val="accent3"/>
                  </a:solidFill>
                </a:rPr>
                <a:t>회로 작동</a:t>
              </a:r>
              <a:r>
                <a:rPr lang="en-US" sz="2000" dirty="0">
                  <a:solidFill>
                    <a:schemeClr val="accent3"/>
                  </a:solidFill>
                </a:rPr>
                <a:t> </a:t>
              </a:r>
            </a:p>
          </p:txBody>
        </p:sp>
        <p:sp>
          <p:nvSpPr>
            <p:cNvPr id="61" name="TextBox 58"/>
            <p:cNvSpPr txBox="1"/>
            <p:nvPr/>
          </p:nvSpPr>
          <p:spPr>
            <a:xfrm>
              <a:off x="9921622" y="3798194"/>
              <a:ext cx="141866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solidFill>
                    <a:schemeClr val="accent4"/>
                  </a:solidFill>
                </a:rPr>
                <a:t>부품 확인</a:t>
              </a:r>
              <a:r>
                <a:rPr lang="en-US" sz="2000" dirty="0">
                  <a:solidFill>
                    <a:schemeClr val="bg1"/>
                  </a:solidFill>
                </a:rPr>
                <a:t> </a:t>
              </a:r>
            </a:p>
          </p:txBody>
        </p:sp>
        <p:sp>
          <p:nvSpPr>
            <p:cNvPr id="62" name="Content Placeholder 2"/>
            <p:cNvSpPr txBox="1"/>
            <p:nvPr/>
          </p:nvSpPr>
          <p:spPr>
            <a:xfrm>
              <a:off x="407368" y="4211507"/>
              <a:ext cx="2655305" cy="729679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ko-KR" altLang="en-US" sz="1400" dirty="0">
                  <a:solidFill>
                    <a:schemeClr val="bg1"/>
                  </a:solidFill>
                </a:rPr>
                <a:t>프로그램의 시작버튼을 누르면  프로그램을 사용하는 방법에 대한 설명이 있는 </a:t>
              </a:r>
              <a:r>
                <a:rPr lang="en-US" altLang="ko-KR" sz="1400" dirty="0">
                  <a:solidFill>
                    <a:schemeClr val="bg1"/>
                  </a:solidFill>
                </a:rPr>
                <a:t>UI</a:t>
              </a:r>
              <a:r>
                <a:rPr lang="ko-KR" altLang="en-US" sz="1400" dirty="0">
                  <a:solidFill>
                    <a:schemeClr val="bg1"/>
                  </a:solidFill>
                </a:rPr>
                <a:t>가 나온다</a:t>
              </a:r>
              <a:r>
                <a:rPr lang="en-US" altLang="ko-KR" sz="1400" dirty="0">
                  <a:solidFill>
                    <a:schemeClr val="bg1"/>
                  </a:solidFill>
                </a:rPr>
                <a:t>.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63" name="Content Placeholder 2"/>
            <p:cNvSpPr txBox="1"/>
            <p:nvPr/>
          </p:nvSpPr>
          <p:spPr>
            <a:xfrm>
              <a:off x="3158006" y="4206178"/>
              <a:ext cx="2808312" cy="729679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ko-KR" altLang="en-US" sz="1400" dirty="0">
                  <a:solidFill>
                    <a:schemeClr val="bg1"/>
                  </a:solidFill>
                </a:rPr>
                <a:t>부품을 생성하는 </a:t>
              </a:r>
              <a:r>
                <a:rPr lang="en-US" altLang="ko-KR" sz="1400" dirty="0">
                  <a:solidFill>
                    <a:schemeClr val="bg1"/>
                  </a:solidFill>
                </a:rPr>
                <a:t>UI</a:t>
              </a:r>
              <a:r>
                <a:rPr lang="ko-KR" altLang="en-US" sz="1400" dirty="0">
                  <a:solidFill>
                    <a:schemeClr val="bg1"/>
                  </a:solidFill>
                </a:rPr>
                <a:t>를 통해 부품을 만들고 부품들을 연결하여 원하는 회로를 제작한다</a:t>
              </a:r>
              <a:r>
                <a:rPr lang="en-US" altLang="ko-KR" sz="1400" dirty="0">
                  <a:solidFill>
                    <a:schemeClr val="bg1"/>
                  </a:solidFill>
                </a:rPr>
                <a:t>.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64" name="Content Placeholder 2"/>
            <p:cNvSpPr txBox="1"/>
            <p:nvPr/>
          </p:nvSpPr>
          <p:spPr>
            <a:xfrm>
              <a:off x="5986527" y="4188612"/>
              <a:ext cx="3092827" cy="729679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ko-KR" altLang="en-US" sz="1400" dirty="0">
                  <a:solidFill>
                    <a:schemeClr val="bg1"/>
                  </a:solidFill>
                </a:rPr>
                <a:t>만들어진 회로의 </a:t>
              </a:r>
              <a:r>
                <a:rPr lang="en-US" altLang="ko-KR" sz="1400" dirty="0">
                  <a:solidFill>
                    <a:schemeClr val="bg1"/>
                  </a:solidFill>
                </a:rPr>
                <a:t>Start </a:t>
              </a:r>
              <a:r>
                <a:rPr lang="ko-KR" altLang="en-US" sz="1400" dirty="0">
                  <a:solidFill>
                    <a:schemeClr val="bg1"/>
                  </a:solidFill>
                </a:rPr>
                <a:t>버튼을 누르면  회로의 전체의 전류와 전압</a:t>
              </a:r>
              <a:r>
                <a:rPr lang="en-US" altLang="ko-KR" sz="1400" dirty="0">
                  <a:solidFill>
                    <a:schemeClr val="bg1"/>
                  </a:solidFill>
                </a:rPr>
                <a:t>, </a:t>
              </a:r>
              <a:r>
                <a:rPr lang="ko-KR" altLang="en-US" sz="1400" dirty="0">
                  <a:solidFill>
                    <a:schemeClr val="bg1"/>
                  </a:solidFill>
                </a:rPr>
                <a:t>저항이 계산되며 </a:t>
              </a:r>
              <a:r>
                <a:rPr lang="en-US" altLang="ko-KR" sz="1400" dirty="0">
                  <a:solidFill>
                    <a:schemeClr val="bg1"/>
                  </a:solidFill>
                </a:rPr>
                <a:t>LED</a:t>
              </a:r>
              <a:r>
                <a:rPr lang="ko-KR" altLang="en-US" sz="1400" dirty="0">
                  <a:solidFill>
                    <a:schemeClr val="bg1"/>
                  </a:solidFill>
                </a:rPr>
                <a:t>에 불이 들어온다</a:t>
              </a:r>
              <a:r>
                <a:rPr lang="en-US" altLang="ko-KR" sz="1400" dirty="0">
                  <a:solidFill>
                    <a:schemeClr val="bg1"/>
                  </a:solidFill>
                </a:rPr>
                <a:t>.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65" name="Content Placeholder 2"/>
            <p:cNvSpPr txBox="1"/>
            <p:nvPr/>
          </p:nvSpPr>
          <p:spPr>
            <a:xfrm>
              <a:off x="9079354" y="4191815"/>
              <a:ext cx="2988000" cy="729679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ko-KR" altLang="en-US" sz="1400" dirty="0">
                  <a:solidFill>
                    <a:schemeClr val="bg1"/>
                  </a:solidFill>
                </a:rPr>
                <a:t>회로를 구성하는 </a:t>
              </a:r>
              <a:r>
                <a:rPr lang="en-US" altLang="ko-KR" sz="1400" dirty="0">
                  <a:solidFill>
                    <a:schemeClr val="bg1"/>
                  </a:solidFill>
                </a:rPr>
                <a:t>LED</a:t>
              </a:r>
              <a:r>
                <a:rPr lang="ko-KR" altLang="en-US" sz="1400" dirty="0">
                  <a:solidFill>
                    <a:schemeClr val="bg1"/>
                  </a:solidFill>
                </a:rPr>
                <a:t>에 걸리는 전압</a:t>
              </a:r>
              <a:r>
                <a:rPr lang="en-US" altLang="ko-KR" sz="1400" dirty="0">
                  <a:solidFill>
                    <a:schemeClr val="bg1"/>
                  </a:solidFill>
                </a:rPr>
                <a:t>, </a:t>
              </a:r>
              <a:r>
                <a:rPr lang="ko-KR" altLang="en-US" sz="1400" dirty="0">
                  <a:solidFill>
                    <a:schemeClr val="bg1"/>
                  </a:solidFill>
                </a:rPr>
                <a:t>전류</a:t>
              </a:r>
              <a:r>
                <a:rPr lang="en-US" altLang="ko-KR" sz="1400" dirty="0">
                  <a:solidFill>
                    <a:schemeClr val="bg1"/>
                  </a:solidFill>
                </a:rPr>
                <a:t>, </a:t>
              </a:r>
              <a:r>
                <a:rPr lang="ko-KR" altLang="en-US" sz="1400" dirty="0">
                  <a:solidFill>
                    <a:schemeClr val="bg1"/>
                  </a:solidFill>
                </a:rPr>
                <a:t>저항을 바로 확인할 수 있다</a:t>
              </a:r>
              <a:r>
                <a:rPr lang="en-US" altLang="ko-KR" sz="1400" dirty="0">
                  <a:solidFill>
                    <a:schemeClr val="bg1"/>
                  </a:solidFill>
                </a:rPr>
                <a:t>.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7" name="그림 6" descr="스크린샷, 전자제품, 장난감, 회로이(가) 표시된 사진&#10;&#10;자동 생성된 설명">
            <a:extLst>
              <a:ext uri="{FF2B5EF4-FFF2-40B4-BE49-F238E27FC236}">
                <a16:creationId xmlns:a16="http://schemas.microsoft.com/office/drawing/2014/main" id="{331D3BD1-BD51-176F-4D38-E5CA3E0750F1}"/>
              </a:ext>
            </a:extLst>
          </p:cNvPr>
          <p:cNvPicPr preferRelativeResize="0"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7918" y="4400019"/>
            <a:ext cx="2988000" cy="1918800"/>
          </a:xfrm>
          <a:prstGeom prst="rect">
            <a:avLst/>
          </a:prstGeom>
        </p:spPr>
      </p:pic>
      <p:pic>
        <p:nvPicPr>
          <p:cNvPr id="9" name="그림 8" descr="전자제품, 전자 공학, 전기 배선, 케이블이(가) 표시된 사진&#10;&#10;자동 생성된 설명">
            <a:extLst>
              <a:ext uri="{FF2B5EF4-FFF2-40B4-BE49-F238E27FC236}">
                <a16:creationId xmlns:a16="http://schemas.microsoft.com/office/drawing/2014/main" id="{53FF7E49-0DB2-B6AA-D241-1B95B7034510}"/>
              </a:ext>
            </a:extLst>
          </p:cNvPr>
          <p:cNvPicPr preferRelativeResize="0"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400019"/>
            <a:ext cx="2988000" cy="1918800"/>
          </a:xfrm>
          <a:prstGeom prst="rect">
            <a:avLst/>
          </a:prstGeom>
        </p:spPr>
      </p:pic>
      <p:pic>
        <p:nvPicPr>
          <p:cNvPr id="11" name="그림 10" descr="전자제품, 기계, 사람, 스크린샷이(가) 표시된 사진&#10;&#10;자동 생성된 설명">
            <a:extLst>
              <a:ext uri="{FF2B5EF4-FFF2-40B4-BE49-F238E27FC236}">
                <a16:creationId xmlns:a16="http://schemas.microsoft.com/office/drawing/2014/main" id="{828788C4-B22D-40D2-9CE5-A891F1326CE4}"/>
              </a:ext>
            </a:extLst>
          </p:cNvPr>
          <p:cNvPicPr preferRelativeResize="0">
            <a:picLocks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4082" y="4400019"/>
            <a:ext cx="2988000" cy="19188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51AF231-C9C1-AFCC-91AB-35D1EC4BE098}"/>
              </a:ext>
            </a:extLst>
          </p:cNvPr>
          <p:cNvSpPr txBox="1"/>
          <p:nvPr/>
        </p:nvSpPr>
        <p:spPr>
          <a:xfrm>
            <a:off x="663677" y="143059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020"/>
    </mc:Choice>
    <mc:Fallback xmlns="">
      <p:transition spd="slow" advTm="25020"/>
    </mc:Fallback>
  </mc:AlternateContent>
</p:sld>
</file>

<file path=ppt/theme/theme1.xml><?xml version="1.0" encoding="utf-8"?>
<a:theme xmlns:a="http://schemas.openxmlformats.org/drawingml/2006/main" name="www.freeppt7.com-Best powerpoint templates free download-slideshow">
  <a:themeElements>
    <a:clrScheme name="视点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819</TotalTime>
  <Words>1352</Words>
  <Application>Microsoft Macintosh PowerPoint</Application>
  <PresentationFormat>와이드스크린</PresentationFormat>
  <Paragraphs>209</Paragraphs>
  <Slides>25</Slides>
  <Notes>25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3" baseType="lpstr">
      <vt:lpstr>-webkit-standard</vt:lpstr>
      <vt:lpstr>맑은 고딕</vt:lpstr>
      <vt:lpstr>함초롬바탕</vt:lpstr>
      <vt:lpstr>微软雅黑</vt:lpstr>
      <vt:lpstr>Arial</vt:lpstr>
      <vt:lpstr>Calibri</vt:lpstr>
      <vt:lpstr>Calibri Light</vt:lpstr>
      <vt:lpstr>www.freeppt7.com-Best powerpoint templates free download-slideshow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IMPCAS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MOMODASUCAI</dc:creator>
  <cp:lastModifiedBy>박 에스더</cp:lastModifiedBy>
  <cp:revision>83</cp:revision>
  <dcterms:created xsi:type="dcterms:W3CDTF">2014-11-07T11:09:00Z</dcterms:created>
  <dcterms:modified xsi:type="dcterms:W3CDTF">2024-05-30T10:14:25Z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2052-10.1.0.7468</vt:lpwstr>
  </property>
</Properties>
</file>